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706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TxStyle/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TxStyle/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TxStyle/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ThumbnailView">
  <p:normalViewPr>
    <p:restoredLeft sz="5346"/>
    <p:restoredTop sz="65757"/>
  </p:normalViewPr>
  <p:slideViewPr>
    <p:cSldViewPr snapToGrid="0">
      <p:cViewPr varScale="1">
        <p:scale>
          <a:sx n="108" d="100"/>
          <a:sy n="108" d="100"/>
        </p:scale>
        <p:origin x="138" y="150"/>
      </p:cViewPr>
    </p:cSldViewPr>
  </p:slideViewPr>
  <p:notesTextViewPr>
    <p:cViewPr>
      <p:scale>
        <a:sx n="150" d="100"/>
        <a:sy n="15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presProps" Target="presProps.xml"  /><Relationship Id="rId29" Type="http://schemas.openxmlformats.org/officeDocument/2006/relationships/viewProps" Target="viewProps.xml"  /><Relationship Id="rId3" Type="http://schemas.openxmlformats.org/officeDocument/2006/relationships/slide" Target="slides/slide1.xml"  /><Relationship Id="rId30" Type="http://schemas.openxmlformats.org/officeDocument/2006/relationships/theme" Target="theme/theme1.xml"  /><Relationship Id="rId31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0652CC4-8745-441E-B9E1-2E48D1425889}" type="datetime1">
              <a:rPr lang="ko-KR" altLang="en-US"/>
              <a:pPr lvl="0">
                <a:defRPr/>
              </a:pPr>
              <a:t>2022-11-24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7636F33B-EAA6-4C94-8472-9770CD1970B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7636F33B-EAA6-4C94-8472-9770CD1970BE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000" baseline="0"/>
              <a:t>저희 사용자 정보 암호화에 다양한 암호화 알고리즘 중 </a:t>
            </a:r>
            <a:r>
              <a:rPr lang="ko-KR" altLang="en-US" sz="10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단방향 암호화 알고리즘인 </a:t>
            </a:r>
            <a:r>
              <a:rPr lang="en-US" altLang="ko-KR" sz="1000" baseline="0"/>
              <a:t>SHA-256 </a:t>
            </a:r>
            <a:r>
              <a:rPr lang="ko-KR" altLang="en-US" sz="1000" baseline="0"/>
              <a:t>를 채택하였습니다</a:t>
            </a:r>
            <a:endParaRPr lang="ko-KR" altLang="en-US" sz="1000" baseline="0"/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000" baseline="0"/>
              <a:t>비밀번호는 복호화 과정이 필요하지 않기 때문입니다</a:t>
            </a:r>
            <a:endParaRPr lang="ko-KR" altLang="en-US" sz="1000" baseline="0"/>
          </a:p>
          <a:p>
            <a:pPr lvl="0">
              <a:defRPr/>
            </a:pPr>
            <a:endParaRPr lang="en-US" altLang="ko-KR" sz="1000" baseline="0"/>
          </a:p>
          <a:p>
            <a:pPr lvl="0">
              <a:defRPr/>
            </a:pPr>
            <a:r>
              <a:rPr lang="ko-KR" altLang="en-US" sz="1000" baseline="0"/>
              <a:t>회원가입 때 사용한 비밀 번호와</a:t>
            </a:r>
            <a:r>
              <a:rPr lang="en-US" altLang="ko-KR" sz="1000" baseline="0"/>
              <a:t> </a:t>
            </a:r>
            <a:r>
              <a:rPr lang="ko-KR" altLang="en-US" sz="1000" baseline="0"/>
              <a:t>로그인시 입력한 비밀 번호가 같은지의 여부만을</a:t>
            </a:r>
            <a:endParaRPr lang="ko-KR" altLang="en-US" sz="1000" baseline="0"/>
          </a:p>
          <a:p>
            <a:pPr lvl="0">
              <a:defRPr/>
            </a:pPr>
            <a:r>
              <a:rPr lang="ko-KR" altLang="en-US" sz="1000" baseline="0"/>
              <a:t>확인하면 되기 때문에 암호화된 해시를 사용하면 됩니다</a:t>
            </a:r>
            <a:endParaRPr lang="ko-KR" altLang="en-US" sz="1000" baseline="0"/>
          </a:p>
          <a:p>
            <a:pPr lvl="0">
              <a:defRPr/>
            </a:pPr>
            <a:endParaRPr lang="en-US" altLang="ko-KR" sz="1000" baseline="0"/>
          </a:p>
          <a:p>
            <a:pPr lvl="0">
              <a:defRPr/>
            </a:pPr>
            <a:r>
              <a:rPr lang="ko-KR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레인보우 테이블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원본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해쉬 쌍을 무진장 저장해놓은 테이블로</a:t>
            </a:r>
            <a:endParaRPr lang="ko-KR" alt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>
              <a:defRPr/>
            </a:pP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수많은 해시값이</a:t>
            </a:r>
            <a:r>
              <a:rPr lang="ko-KR" altLang="en-US" sz="12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쌓여있기 때문에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해커가 암호화된 데이터가 무엇인지 알아 내는데에 </a:t>
            </a:r>
            <a:endParaRPr lang="ko-KR" alt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>
              <a:defRPr/>
            </a:pP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많은 시간이 걸리지 않아</a:t>
            </a:r>
            <a:r>
              <a:rPr lang="ko-KR" altLang="en-US" sz="1000" baseline="0"/>
              <a:t> </a:t>
            </a:r>
            <a:r>
              <a:rPr lang="en-US" altLang="ko-KR" sz="1000" baseline="0"/>
              <a:t>hash</a:t>
            </a:r>
            <a:r>
              <a:rPr lang="ko-KR" altLang="en-US" sz="1000" baseline="0"/>
              <a:t> 만으로는 보안에</a:t>
            </a:r>
            <a:r>
              <a:rPr lang="en-US" altLang="ko-KR" sz="1000" baseline="0"/>
              <a:t> </a:t>
            </a:r>
            <a:r>
              <a:rPr lang="ko-KR" altLang="en-US" sz="1000" baseline="0"/>
              <a:t>취약합니다</a:t>
            </a:r>
            <a:endParaRPr lang="ko-KR" altLang="en-US" sz="1000" baseline="0"/>
          </a:p>
          <a:p>
            <a:pPr lvl="0">
              <a:defRPr/>
            </a:pPr>
            <a:r>
              <a:rPr lang="ko-KR" altLang="en-US" sz="1000" baseline="0"/>
              <a:t>때문에 무작위 랜덤 문자열 </a:t>
            </a:r>
            <a:r>
              <a:rPr lang="en-US" altLang="ko-KR" sz="1000" baseline="0"/>
              <a:t>Salt</a:t>
            </a:r>
            <a:r>
              <a:rPr lang="ko-KR" altLang="en-US" sz="1000" baseline="0"/>
              <a:t> 임의 값을 넣어 더 복잡한 해쉬값을 가지도록 구현했습니다</a:t>
            </a:r>
            <a:endParaRPr lang="ko-KR" altLang="en-US" sz="1000" baseline="0"/>
          </a:p>
          <a:p>
            <a:pPr lvl="0">
              <a:defRPr/>
            </a:pPr>
            <a:endParaRPr lang="en-US" altLang="ko-KR" sz="1000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7636F33B-EAA6-4C94-8472-9770CD1970BE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세놈 모두 철저한 검토가 필요한데 그 방법 중 하나가 필터다 </a:t>
            </a:r>
            <a:r>
              <a:rPr lang="en-US" altLang="ko-KR"/>
              <a:t>. . 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7636F33B-EAA6-4C94-8472-9770CD1970BE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1000"/>
              <a:t>XSS</a:t>
            </a:r>
            <a:r>
              <a:rPr lang="ko-KR" altLang="en-US" sz="1000"/>
              <a:t>의 세부 동작</a:t>
            </a:r>
            <a:r>
              <a:rPr lang="en-US" altLang="ko-KR" sz="1000"/>
              <a:t>~</a:t>
            </a:r>
            <a:endParaRPr lang="en-US" altLang="ko-KR" sz="1000"/>
          </a:p>
          <a:p>
            <a:pPr lvl="0">
              <a:defRPr/>
            </a:pPr>
            <a:r>
              <a:rPr lang="ko-KR" altLang="en-US" sz="1000"/>
              <a:t>해커가 불순한 의도의 스크립트코드를 삽입</a:t>
            </a:r>
            <a:r>
              <a:rPr lang="en-US" altLang="ko-KR" sz="1000"/>
              <a:t>-&gt;</a:t>
            </a:r>
            <a:r>
              <a:rPr lang="ko-KR" altLang="en-US" sz="1000"/>
              <a:t>사용자가 그걸 모른 채 오픈</a:t>
            </a:r>
            <a:endParaRPr lang="ko-KR" altLang="en-US" sz="1000"/>
          </a:p>
          <a:p>
            <a:pPr lvl="0">
              <a:defRPr/>
            </a:pPr>
            <a:r>
              <a:rPr lang="en-US" altLang="ko-KR" sz="1000"/>
              <a:t>-&gt;</a:t>
            </a:r>
            <a:r>
              <a:rPr lang="ko-KR" altLang="en-US" sz="1000"/>
              <a:t>스크립트가 동작하며 세션을 탈취</a:t>
            </a:r>
            <a:r>
              <a:rPr lang="en-US" altLang="ko-KR" sz="1000"/>
              <a:t>(</a:t>
            </a:r>
            <a:r>
              <a:rPr lang="ko-KR" altLang="en-US" sz="1000"/>
              <a:t>동작설명이라 넣어도되고 빼도 되고</a:t>
            </a:r>
            <a:r>
              <a:rPr lang="en-US" altLang="ko-KR" sz="1000"/>
              <a:t>?)</a:t>
            </a:r>
            <a:endParaRPr lang="en-US" altLang="ko-KR" sz="1000"/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ko-KR" altLang="en-US" sz="1000"/>
              <a:t>이런 해킹을 방어하기 위해 대표적으로 블랙리스트와 화이트리스트기법이 있습니다</a:t>
            </a:r>
            <a:r>
              <a:rPr lang="en-US" altLang="ko-KR" sz="1000"/>
              <a:t>. </a:t>
            </a:r>
            <a:endParaRPr lang="en-US" altLang="ko-KR" sz="1000"/>
          </a:p>
          <a:p>
            <a:pPr lvl="0">
              <a:defRPr/>
            </a:pPr>
            <a:r>
              <a:rPr lang="ko-KR" altLang="en-US" sz="1000"/>
              <a:t>보안에 더 좋은건 화이트리스트</a:t>
            </a:r>
            <a:r>
              <a:rPr lang="en-US" altLang="ko-KR" sz="1000"/>
              <a:t>(</a:t>
            </a:r>
            <a:r>
              <a:rPr lang="ko-KR" altLang="en-US" sz="1000"/>
              <a:t>이거만 입력해라</a:t>
            </a:r>
            <a:r>
              <a:rPr lang="en-US" altLang="ko-KR" sz="1000"/>
              <a:t>!)</a:t>
            </a:r>
            <a:r>
              <a:rPr lang="ko-KR" altLang="en-US" sz="1000"/>
              <a:t>이기 때문에 </a:t>
            </a:r>
            <a:endParaRPr lang="ko-KR" altLang="en-US" sz="1000"/>
          </a:p>
          <a:p>
            <a:pPr lvl="0">
              <a:defRPr/>
            </a:pPr>
            <a:r>
              <a:rPr lang="ko-KR" altLang="en-US" sz="1000"/>
              <a:t>저희는 화이트리스트의 대표적인 라이브러리인 </a:t>
            </a:r>
            <a:r>
              <a:rPr lang="en-US" altLang="ko-KR" sz="1000"/>
              <a:t>Naver</a:t>
            </a:r>
            <a:r>
              <a:rPr lang="ko-KR" altLang="en-US" sz="1000"/>
              <a:t>의 </a:t>
            </a:r>
            <a:r>
              <a:rPr lang="en-US" altLang="ko-KR" sz="1000"/>
              <a:t>Lucy-XSS-Servlet_Filter</a:t>
            </a:r>
            <a:r>
              <a:rPr lang="ko-KR" altLang="en-US" sz="1000"/>
              <a:t> 적용에 대해 </a:t>
            </a:r>
            <a:r>
              <a:rPr lang="en-US" altLang="ko-KR" sz="1000"/>
              <a:t>,,,,,,,,,</a:t>
            </a:r>
            <a:r>
              <a:rPr lang="ko-KR" altLang="en-US" sz="1000"/>
              <a:t>고민했다</a:t>
            </a:r>
            <a:r>
              <a:rPr lang="en-US" altLang="ko-KR" sz="1000"/>
              <a:t>,,,,? </a:t>
            </a:r>
            <a:endParaRPr lang="en-US" altLang="ko-KR" sz="1000"/>
          </a:p>
          <a:p>
            <a:pPr lvl="0">
              <a:defRPr/>
            </a:pPr>
            <a:r>
              <a:rPr lang="ko-KR" altLang="en-US" sz="1000"/>
              <a:t>결론을 어떻게 가지</a:t>
            </a:r>
            <a:r>
              <a:rPr lang="en-US" altLang="ko-KR" sz="1000"/>
              <a:t>…</a:t>
            </a:r>
            <a:endParaRPr lang="en-US" altLang="ko-KR" sz="10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7636F33B-EAA6-4C94-8472-9770CD1970BE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1000"/>
              <a:t>브루트 포스</a:t>
            </a:r>
            <a:endParaRPr lang="ko-KR" altLang="en-US" sz="1000"/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ko-KR" altLang="en-US" sz="1000"/>
              <a:t>이름 그대로 무차별 암호대입 공격이다</a:t>
            </a:r>
            <a:r>
              <a:rPr lang="en-US" altLang="ko-KR" sz="1000"/>
              <a:t>. </a:t>
            </a:r>
            <a:endParaRPr lang="en-US" altLang="ko-KR" sz="1000"/>
          </a:p>
          <a:p>
            <a:pPr lvl="0">
              <a:defRPr/>
            </a:pPr>
            <a:r>
              <a:rPr lang="ko-KR" altLang="en-US" sz="1000"/>
              <a:t>조합기를 이용해 생성된 비밀번호 리스트를 공격대상 계정에 무차별로 대입해 </a:t>
            </a:r>
            <a:endParaRPr lang="ko-KR" altLang="en-US" sz="1000"/>
          </a:p>
          <a:p>
            <a:pPr lvl="0">
              <a:defRPr/>
            </a:pPr>
            <a:r>
              <a:rPr lang="ko-KR" altLang="en-US" sz="1000"/>
              <a:t>맞을때까지 돌려보는 해킹기법 무식하지만 확실하다</a:t>
            </a:r>
            <a:r>
              <a:rPr lang="en-US" altLang="ko-KR" sz="1000"/>
              <a:t>..</a:t>
            </a:r>
            <a:endParaRPr lang="en-US" altLang="ko-KR" sz="1000"/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ko-KR" altLang="en-US" sz="1000"/>
              <a:t>브루트포스 공격을 막는 방법으로는 무차별 대입을 막기 위해</a:t>
            </a:r>
            <a:r>
              <a:rPr lang="en-US" altLang="ko-KR" sz="1000"/>
              <a:t> </a:t>
            </a:r>
            <a:endParaRPr lang="en-US" altLang="ko-KR" sz="1000"/>
          </a:p>
          <a:p>
            <a:pPr lvl="0">
              <a:defRPr/>
            </a:pPr>
            <a:r>
              <a:rPr lang="ko-KR" altLang="en-US" sz="1000"/>
              <a:t>로그인 횟수의 제한을 두거나 일정 횟수 이상 로그인 실패가 감지될 시 계정주인에게 경고 알림을 보내는 방법</a:t>
            </a:r>
            <a:r>
              <a:rPr lang="en-US" altLang="ko-KR" sz="1000"/>
              <a:t>, </a:t>
            </a:r>
            <a:endParaRPr lang="en-US" altLang="ko-KR" sz="1000"/>
          </a:p>
          <a:p>
            <a:pPr lvl="0">
              <a:defRPr/>
            </a:pPr>
            <a:r>
              <a:rPr lang="ko-KR" altLang="en-US" sz="1000"/>
              <a:t>매크로롤 돌리는거기 때문에 매크로를 돌릴 수 없도록 </a:t>
            </a:r>
            <a:r>
              <a:rPr lang="en-US" altLang="ko-KR" sz="1000"/>
              <a:t>reCAPTCHA</a:t>
            </a:r>
            <a:r>
              <a:rPr lang="ko-KR" altLang="en-US" sz="1000"/>
              <a:t>나 랜덤 확인문자를 넣는 방법이 있다</a:t>
            </a:r>
            <a:r>
              <a:rPr lang="en-US" altLang="ko-KR" sz="1000"/>
              <a:t>... </a:t>
            </a:r>
            <a:endParaRPr lang="en-US" altLang="ko-KR" sz="1000"/>
          </a:p>
          <a:p>
            <a:pPr lvl="0">
              <a:defRPr/>
            </a:pPr>
            <a:r>
              <a:rPr lang="ko-KR" altLang="en-US" sz="1000"/>
              <a:t>이중에서 뭘 고민했는지 넣어야하는데 솔직히 다 고만고만해서 그냥 방법이 있다만 해도 될듯</a:t>
            </a:r>
            <a:r>
              <a:rPr lang="en-US" altLang="ko-KR" sz="1000"/>
              <a:t>?</a:t>
            </a:r>
            <a:endParaRPr lang="en-US" altLang="ko-KR" sz="1000"/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endParaRPr lang="ko-KR" altLang="en-US" sz="1000"/>
          </a:p>
          <a:p>
            <a:pPr lvl="0">
              <a:defRPr/>
            </a:pPr>
            <a:endParaRPr lang="en-US" altLang="ko-KR" sz="1000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7636F33B-EAA6-4C94-8472-9770CD1970BE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7636F33B-EAA6-4C94-8472-9770CD1970BE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EE2F8709-1CEE-42DD-B39A-DFDCBA7B36B7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/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339B9C72-21D5-4AB9-87FA-CC4C72A0D342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80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129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767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711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326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057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866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671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209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18922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93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0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gif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gif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gif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7.png"  /><Relationship Id="rId4" Type="http://schemas.openxmlformats.org/officeDocument/2006/relationships/image" Target="../media/image38.png"  /><Relationship Id="rId5" Type="http://schemas.openxmlformats.org/officeDocument/2006/relationships/image" Target="../media/image3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Relationship Id="rId3" Type="http://schemas.openxmlformats.org/officeDocument/2006/relationships/image" Target="../media/image8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Relationship Id="rId5" Type="http://schemas.openxmlformats.org/officeDocument/2006/relationships/image" Target="../media/image42.png"  /><Relationship Id="rId6" Type="http://schemas.openxmlformats.org/officeDocument/2006/relationships/image" Target="../media/image43.png"  /><Relationship Id="rId7" Type="http://schemas.openxmlformats.org/officeDocument/2006/relationships/image" Target="../media/image44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5.png"  /><Relationship Id="rId4" Type="http://schemas.openxmlformats.org/officeDocument/2006/relationships/image" Target="../media/image46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48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Relationship Id="rId3" Type="http://schemas.openxmlformats.org/officeDocument/2006/relationships/image" Target="../media/image11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23.png"  /><Relationship Id="rId11" Type="http://schemas.openxmlformats.org/officeDocument/2006/relationships/image" Target="../media/image24.png"  /><Relationship Id="rId12" Type="http://schemas.openxmlformats.org/officeDocument/2006/relationships/image" Target="../media/image25.png"  /><Relationship Id="rId13" Type="http://schemas.openxmlformats.org/officeDocument/2006/relationships/image" Target="../media/image26.png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20.png"  /><Relationship Id="rId8" Type="http://schemas.openxmlformats.org/officeDocument/2006/relationships/image" Target="../media/image21.png"  /><Relationship Id="rId9" Type="http://schemas.openxmlformats.org/officeDocument/2006/relationships/image" Target="../media/image22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C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573" y="2320563"/>
            <a:ext cx="5443157" cy="100629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4800" b="1" kern="0" dirty="0">
                <a:solidFill>
                  <a:prstClr val="whit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HAPPY HOUSE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4938804" y="1629759"/>
            <a:ext cx="5586139" cy="5228241"/>
            <a:chOff x="4282098" y="1629759"/>
            <a:chExt cx="5586139" cy="5228241"/>
          </a:xfrm>
        </p:grpSpPr>
        <p:pic>
          <p:nvPicPr>
            <p:cNvPr id="13" name="그림 12" descr="사람이(가) 표시된 사진&#10;&#10;자동 생성된 설명">
              <a:extLst>
                <a:ext uri="{FF2B5EF4-FFF2-40B4-BE49-F238E27FC236}">
                  <a16:creationId xmlns:a16="http://schemas.microsoft.com/office/drawing/2014/main" id="{906066AC-5FF6-839A-5181-5D738C49E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2098" y="4133045"/>
              <a:ext cx="3627801" cy="2724955"/>
            </a:xfrm>
            <a:prstGeom prst="rect">
              <a:avLst/>
            </a:prstGeom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0C873E8-7A22-223D-0941-D65FEF97AD27}"/>
                </a:ext>
              </a:extLst>
            </p:cNvPr>
            <p:cNvSpPr/>
            <p:nvPr/>
          </p:nvSpPr>
          <p:spPr>
            <a:xfrm>
              <a:off x="6592392" y="3936277"/>
              <a:ext cx="121920" cy="11321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4114D2B-7116-8766-EE49-C23BE604D3E6}"/>
                </a:ext>
              </a:extLst>
            </p:cNvPr>
            <p:cNvSpPr/>
            <p:nvPr/>
          </p:nvSpPr>
          <p:spPr>
            <a:xfrm>
              <a:off x="6788334" y="3617431"/>
              <a:ext cx="265612" cy="25773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3D96AF4-F58C-5C78-F8A6-EDF56DED6D4D}"/>
                </a:ext>
              </a:extLst>
            </p:cNvPr>
            <p:cNvSpPr/>
            <p:nvPr/>
          </p:nvSpPr>
          <p:spPr>
            <a:xfrm>
              <a:off x="7069184" y="3232903"/>
              <a:ext cx="367935" cy="35840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CCB106D-8029-BFB6-CA1F-9CAC465118A2}"/>
                </a:ext>
              </a:extLst>
            </p:cNvPr>
            <p:cNvSpPr/>
            <p:nvPr/>
          </p:nvSpPr>
          <p:spPr>
            <a:xfrm>
              <a:off x="7246959" y="1629759"/>
              <a:ext cx="2621278" cy="179924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02" name="Picture 6" descr="집 일러스트 PNG">
              <a:extLst>
                <a:ext uri="{FF2B5EF4-FFF2-40B4-BE49-F238E27FC236}">
                  <a16:creationId xmlns:a16="http://schemas.microsoft.com/office/drawing/2014/main" id="{18E48E81-7A85-81B6-79D0-7F569D87B8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75731">
              <a:off x="7453395" y="1971780"/>
              <a:ext cx="670277" cy="558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집 일러스트 AI">
              <a:extLst>
                <a:ext uri="{FF2B5EF4-FFF2-40B4-BE49-F238E27FC236}">
                  <a16:creationId xmlns:a16="http://schemas.microsoft.com/office/drawing/2014/main" id="{C654C61B-8C71-853D-2BE7-DBDBB2B737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0511" y="2485852"/>
              <a:ext cx="914163" cy="761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2" name="Picture 16" descr="🏠” 뜻: 집 Emoji 이모티콘 | EmojiAll">
              <a:extLst>
                <a:ext uri="{FF2B5EF4-FFF2-40B4-BE49-F238E27FC236}">
                  <a16:creationId xmlns:a16="http://schemas.microsoft.com/office/drawing/2014/main" id="{4C3CE1F1-CBCE-EE0C-9AF6-1128CC1DB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16026">
              <a:off x="8189598" y="1816197"/>
              <a:ext cx="574766" cy="574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4" name="Picture 18" descr="집 클립 아트. 무료 다운로드. | Creazilla">
              <a:extLst>
                <a:ext uri="{FF2B5EF4-FFF2-40B4-BE49-F238E27FC236}">
                  <a16:creationId xmlns:a16="http://schemas.microsoft.com/office/drawing/2014/main" id="{E9A4D896-1ED7-AB87-CCF1-69C2F509F9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62749">
              <a:off x="8104348" y="2539280"/>
              <a:ext cx="745268" cy="745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6" name="Picture 20" descr="정원이 있는 집 클립 아트. 무료 다운로드. | Creazilla">
              <a:extLst>
                <a:ext uri="{FF2B5EF4-FFF2-40B4-BE49-F238E27FC236}">
                  <a16:creationId xmlns:a16="http://schemas.microsoft.com/office/drawing/2014/main" id="{241BA7BD-697E-3A04-663A-0C0F89F839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1934" y="2156489"/>
              <a:ext cx="717075" cy="717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1787593" y="3273192"/>
            <a:ext cx="3841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SSAFY SEOUL 19 KANGSOOJI JOMINSU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882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6ece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 rot="0">
            <a:off x="488950" y="1016214"/>
            <a:ext cx="11214100" cy="5742215"/>
            <a:chOff x="488950" y="1016000"/>
            <a:chExt cx="11214100" cy="5742215"/>
          </a:xfrm>
        </p:grpSpPr>
        <p:sp>
          <p:nvSpPr>
            <p:cNvPr id="55" name="직사각형 54"/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각 삼각형 55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각 삼각형 56"/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084513" y="308143"/>
            <a:ext cx="6096000" cy="4519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400" ker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프로젝트 소개</a:t>
            </a:r>
            <a:endParaRPr lang="en-US" altLang="ko-KR" sz="2400" kern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235610" y="1246753"/>
            <a:ext cx="2334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>
                <a:latin typeface="나눔스퀘어_ac ExtraBold"/>
                <a:ea typeface="나눔스퀘어_ac ExtraBold"/>
              </a:rPr>
              <a:t>Usecase</a:t>
            </a:r>
            <a:endParaRPr lang="ko-KR" altLang="en-US">
              <a:latin typeface="나눔스퀘어_ac ExtraBold"/>
              <a:ea typeface="나눔스퀘어_ac Extra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59624" y="1519101"/>
            <a:ext cx="6375577" cy="462032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069877" y="1410789"/>
            <a:ext cx="1480457" cy="1550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10870" r="-1060" b="12350"/>
          <a:stretch>
            <a:fillRect/>
          </a:stretch>
        </p:blipFill>
        <p:spPr>
          <a:xfrm>
            <a:off x="6875547" y="4345382"/>
            <a:ext cx="202141" cy="204787"/>
          </a:xfrm>
          <a:prstGeom prst="rect">
            <a:avLst/>
          </a:prstGeom>
        </p:spPr>
      </p:pic>
      <p:sp>
        <p:nvSpPr>
          <p:cNvPr id="104" name=""/>
          <p:cNvSpPr/>
          <p:nvPr/>
        </p:nvSpPr>
        <p:spPr>
          <a:xfrm>
            <a:off x="3132103" y="5936912"/>
            <a:ext cx="567447" cy="192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800">
                <a:solidFill>
                  <a:schemeClr val="tx1"/>
                </a:solidFill>
              </a:rPr>
              <a:t>Admin</a:t>
            </a:r>
            <a:endParaRPr lang="en-US" altLang="ko-KR" sz="800">
              <a:solidFill>
                <a:schemeClr val="tx1"/>
              </a:solidFill>
            </a:endParaRPr>
          </a:p>
        </p:txBody>
      </p:sp>
      <p:sp>
        <p:nvSpPr>
          <p:cNvPr id="105" name=""/>
          <p:cNvSpPr/>
          <p:nvPr/>
        </p:nvSpPr>
        <p:spPr>
          <a:xfrm>
            <a:off x="5270567" y="5268541"/>
            <a:ext cx="567447" cy="192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>
                <a:solidFill>
                  <a:schemeClr val="tx1"/>
                </a:solidFill>
              </a:rPr>
              <a:t>Chatbot</a:t>
            </a:r>
            <a:endParaRPr lang="en-US" altLang="ko-KR" sz="8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6ece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 rot="0">
            <a:off x="488950" y="1016214"/>
            <a:ext cx="11214100" cy="5742215"/>
            <a:chOff x="488950" y="1016000"/>
            <a:chExt cx="11214100" cy="5742215"/>
          </a:xfrm>
        </p:grpSpPr>
        <p:sp>
          <p:nvSpPr>
            <p:cNvPr id="55" name="직사각형 54"/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각 삼각형 55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각 삼각형 56"/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084513" y="308143"/>
            <a:ext cx="6096000" cy="4519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400" kern="0">
                <a:solidFill>
                  <a:prstClr val="white"/>
                </a:solidFill>
                <a:latin typeface="나눔스퀘어 ExtraBold"/>
                <a:ea typeface="나눔스퀘어 ExtraBold"/>
              </a:rPr>
              <a:t>프로젝트 소개</a:t>
            </a:r>
            <a:endParaRPr lang="en-US" altLang="ko-KR" sz="2400" kern="0">
              <a:solidFill>
                <a:prstClr val="white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235610" y="1246753"/>
            <a:ext cx="2334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>
                <a:latin typeface="나눔스퀘어 ExtraBold"/>
                <a:ea typeface="나눔스퀘어 ExtraBold"/>
              </a:rPr>
              <a:t>ERD</a:t>
            </a:r>
            <a:endParaRPr lang="ko-KR" altLang="en-US">
              <a:latin typeface="나눔스퀘어 ExtraBold"/>
              <a:ea typeface="나눔스퀘어 Extra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40932" y="1246753"/>
            <a:ext cx="4514285" cy="51334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647" y="-10011"/>
            <a:ext cx="12192000" cy="6858000"/>
          </a:xfrm>
          <a:prstGeom prst="rect">
            <a:avLst/>
          </a:prstGeom>
          <a:solidFill>
            <a:srgbClr val="6ecef5"/>
          </a:solidFill>
          <a:ln>
            <a:solidFill>
              <a:srgbClr val="6ece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4798479" y="227270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984632" y="2852106"/>
            <a:ext cx="2234029" cy="11337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821042" y="2923682"/>
            <a:ext cx="2561208" cy="998713"/>
          </a:xfrm>
          <a:prstGeom prst="rect">
            <a:avLst/>
          </a:prstGeom>
          <a:solidFill>
            <a:srgbClr val="6ecef5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endParaRPr lang="en-US" altLang="ko-KR">
              <a:latin typeface="나눔스퀘어 ExtraBold"/>
              <a:ea typeface="나눔스퀘어 ExtraBold"/>
            </a:endParaRPr>
          </a:p>
          <a:p>
            <a:pPr algn="ctr">
              <a:defRPr/>
            </a:pPr>
            <a:r>
              <a:rPr lang="ko-KR" altLang="en-US" sz="2400" b="1">
                <a:solidFill>
                  <a:schemeClr val="bg1"/>
                </a:solidFill>
                <a:latin typeface="나눔스퀘어 ExtraBold"/>
                <a:ea typeface="나눔스퀘어 ExtraBold"/>
              </a:rPr>
              <a:t>기능 및 구현 내용</a:t>
            </a:r>
            <a:endParaRPr lang="ko-KR" altLang="en-US" sz="2400" b="1">
              <a:solidFill>
                <a:schemeClr val="bg1"/>
              </a:solidFill>
              <a:latin typeface="나눔스퀘어 ExtraBold"/>
              <a:ea typeface="나눔스퀘어 ExtraBold"/>
            </a:endParaRPr>
          </a:p>
          <a:p>
            <a:pPr algn="ctr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ecef5"/>
          </a:solidFill>
          <a:ln>
            <a:solidFill>
              <a:srgbClr val="6ece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4798479" y="227270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984632" y="2852106"/>
            <a:ext cx="2234029" cy="11337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821042" y="2923682"/>
            <a:ext cx="2561208" cy="998713"/>
          </a:xfrm>
          <a:prstGeom prst="rect">
            <a:avLst/>
          </a:prstGeom>
          <a:solidFill>
            <a:srgbClr val="6ecef5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endParaRPr lang="en-US" altLang="ko-KR">
              <a:latin typeface="나눔스퀘어 ExtraBold"/>
              <a:ea typeface="나눔스퀘어 ExtraBold"/>
            </a:endParaRPr>
          </a:p>
          <a:p>
            <a:pPr algn="ctr">
              <a:defRPr/>
            </a:pPr>
            <a:r>
              <a:rPr lang="ko-KR" altLang="en-US" sz="2400" b="1">
                <a:solidFill>
                  <a:schemeClr val="bg1"/>
                </a:solidFill>
                <a:latin typeface="나눔스퀘어 ExtraBold"/>
                <a:ea typeface="나눔스퀘어 ExtraBold"/>
              </a:rPr>
              <a:t>기능적 요구사항</a:t>
            </a:r>
            <a:endParaRPr lang="ko-KR" altLang="en-US" sz="2400" b="1">
              <a:solidFill>
                <a:schemeClr val="bg1"/>
              </a:solidFill>
              <a:latin typeface="나눔스퀘어 ExtraBold"/>
              <a:ea typeface="나눔스퀘어 ExtraBold"/>
            </a:endParaRPr>
          </a:p>
          <a:p>
            <a:pPr algn="ctr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23619" y="4243322"/>
            <a:ext cx="4197895" cy="2629716"/>
          </a:xfrm>
          <a:prstGeom prst="rect">
            <a:avLst/>
          </a:prstGeom>
        </p:spPr>
      </p:pic>
      <p:sp>
        <p:nvSpPr>
          <p:cNvPr id="7" name="자유형 6"/>
          <p:cNvSpPr/>
          <p:nvPr/>
        </p:nvSpPr>
        <p:spPr>
          <a:xfrm>
            <a:off x="6573279" y="4280970"/>
            <a:ext cx="777429" cy="246641"/>
          </a:xfrm>
          <a:custGeom>
            <a:avLst/>
            <a:gdLst>
              <a:gd name="connsiteX0" fmla="*/ 0 w 422714"/>
              <a:gd name="connsiteY0" fmla="*/ 121920 h 121920"/>
              <a:gd name="connsiteX1" fmla="*/ 43542 w 422714"/>
              <a:gd name="connsiteY1" fmla="*/ 69668 h 121920"/>
              <a:gd name="connsiteX2" fmla="*/ 69668 w 422714"/>
              <a:gd name="connsiteY2" fmla="*/ 52251 h 121920"/>
              <a:gd name="connsiteX3" fmla="*/ 148045 w 422714"/>
              <a:gd name="connsiteY3" fmla="*/ 26125 h 121920"/>
              <a:gd name="connsiteX4" fmla="*/ 269965 w 422714"/>
              <a:gd name="connsiteY4" fmla="*/ 8708 h 121920"/>
              <a:gd name="connsiteX5" fmla="*/ 330925 w 422714"/>
              <a:gd name="connsiteY5" fmla="*/ 0 h 121920"/>
              <a:gd name="connsiteX6" fmla="*/ 174171 w 422714"/>
              <a:gd name="connsiteY6" fmla="*/ 17417 h 121920"/>
              <a:gd name="connsiteX7" fmla="*/ 148045 w 422714"/>
              <a:gd name="connsiteY7" fmla="*/ 26125 h 121920"/>
              <a:gd name="connsiteX8" fmla="*/ 87085 w 422714"/>
              <a:gd name="connsiteY8" fmla="*/ 34834 h 121920"/>
              <a:gd name="connsiteX9" fmla="*/ 34834 w 422714"/>
              <a:gd name="connsiteY9" fmla="*/ 52251 h 121920"/>
              <a:gd name="connsiteX10" fmla="*/ 8708 w 422714"/>
              <a:gd name="connsiteY10" fmla="*/ 69668 h 121920"/>
              <a:gd name="connsiteX11" fmla="*/ 95794 w 422714"/>
              <a:gd name="connsiteY11" fmla="*/ 60960 h 121920"/>
              <a:gd name="connsiteX12" fmla="*/ 139337 w 422714"/>
              <a:gd name="connsiteY12" fmla="*/ 52251 h 121920"/>
              <a:gd name="connsiteX13" fmla="*/ 174171 w 422714"/>
              <a:gd name="connsiteY13" fmla="*/ 43543 h 121920"/>
              <a:gd name="connsiteX14" fmla="*/ 87085 w 422714"/>
              <a:gd name="connsiteY14" fmla="*/ 43543 h 12192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22714" h="121920">
                <a:moveTo>
                  <a:pt x="0" y="121920"/>
                </a:moveTo>
                <a:cubicBezTo>
                  <a:pt x="14514" y="104503"/>
                  <a:pt x="27511" y="85700"/>
                  <a:pt x="43542" y="69668"/>
                </a:cubicBezTo>
                <a:cubicBezTo>
                  <a:pt x="50943" y="62267"/>
                  <a:pt x="60581" y="57444"/>
                  <a:pt x="69668" y="52251"/>
                </a:cubicBezTo>
                <a:cubicBezTo>
                  <a:pt x="104412" y="32397"/>
                  <a:pt x="106970" y="32611"/>
                  <a:pt x="148045" y="26125"/>
                </a:cubicBezTo>
                <a:cubicBezTo>
                  <a:pt x="188595" y="19722"/>
                  <a:pt x="229325" y="14514"/>
                  <a:pt x="269965" y="8708"/>
                </a:cubicBezTo>
                <a:lnTo>
                  <a:pt x="330925" y="0"/>
                </a:lnTo>
                <a:cubicBezTo>
                  <a:pt x="516082" y="18514"/>
                  <a:pt x="399374" y="2888"/>
                  <a:pt x="174171" y="17417"/>
                </a:cubicBezTo>
                <a:cubicBezTo>
                  <a:pt x="165010" y="18008"/>
                  <a:pt x="157046" y="24325"/>
                  <a:pt x="148045" y="26125"/>
                </a:cubicBezTo>
                <a:cubicBezTo>
                  <a:pt x="127917" y="30150"/>
                  <a:pt x="107405" y="31931"/>
                  <a:pt x="87085" y="34834"/>
                </a:cubicBezTo>
                <a:cubicBezTo>
                  <a:pt x="69668" y="40640"/>
                  <a:pt x="50110" y="42067"/>
                  <a:pt x="34834" y="52251"/>
                </a:cubicBezTo>
                <a:cubicBezTo>
                  <a:pt x="26125" y="58057"/>
                  <a:pt x="-1653" y="68188"/>
                  <a:pt x="8708" y="69668"/>
                </a:cubicBezTo>
                <a:cubicBezTo>
                  <a:pt x="37588" y="73794"/>
                  <a:pt x="66765" y="63863"/>
                  <a:pt x="95794" y="60960"/>
                </a:cubicBezTo>
                <a:cubicBezTo>
                  <a:pt x="110308" y="58057"/>
                  <a:pt x="124888" y="55462"/>
                  <a:pt x="139337" y="52251"/>
                </a:cubicBezTo>
                <a:cubicBezTo>
                  <a:pt x="151021" y="49655"/>
                  <a:pt x="185977" y="45510"/>
                  <a:pt x="174171" y="43543"/>
                </a:cubicBezTo>
                <a:cubicBezTo>
                  <a:pt x="145537" y="38771"/>
                  <a:pt x="116114" y="43543"/>
                  <a:pt x="87085" y="43543"/>
                </a:cubicBezTo>
              </a:path>
            </a:pathLst>
          </a:custGeom>
          <a:solidFill>
            <a:srgbClr val="6ecef5"/>
          </a:solidFill>
          <a:ln w="107950">
            <a:solidFill>
              <a:srgbClr val="6ece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6841404" y="4358935"/>
            <a:ext cx="247804" cy="79899"/>
          </a:xfrm>
          <a:custGeom>
            <a:avLst/>
            <a:gdLst>
              <a:gd name="connsiteX0" fmla="*/ 189711 w 247804"/>
              <a:gd name="connsiteY0" fmla="*/ 53266 h 79899"/>
              <a:gd name="connsiteX1" fmla="*/ 145322 w 247804"/>
              <a:gd name="connsiteY1" fmla="*/ 44388 h 79899"/>
              <a:gd name="connsiteX2" fmla="*/ 118689 w 247804"/>
              <a:gd name="connsiteY2" fmla="*/ 35510 h 79899"/>
              <a:gd name="connsiteX3" fmla="*/ 171955 w 247804"/>
              <a:gd name="connsiteY3" fmla="*/ 26633 h 79899"/>
              <a:gd name="connsiteX4" fmla="*/ 56546 w 247804"/>
              <a:gd name="connsiteY4" fmla="*/ 0 h 79899"/>
              <a:gd name="connsiteX5" fmla="*/ 109812 w 247804"/>
              <a:gd name="connsiteY5" fmla="*/ 8877 h 79899"/>
              <a:gd name="connsiteX6" fmla="*/ 189711 w 247804"/>
              <a:gd name="connsiteY6" fmla="*/ 17755 h 79899"/>
              <a:gd name="connsiteX7" fmla="*/ 207466 w 247804"/>
              <a:gd name="connsiteY7" fmla="*/ 44388 h 79899"/>
              <a:gd name="connsiteX8" fmla="*/ 171955 w 247804"/>
              <a:gd name="connsiteY8" fmla="*/ 53266 h 79899"/>
              <a:gd name="connsiteX9" fmla="*/ 83179 w 247804"/>
              <a:gd name="connsiteY9" fmla="*/ 44388 h 79899"/>
              <a:gd name="connsiteX10" fmla="*/ 29913 w 247804"/>
              <a:gd name="connsiteY10" fmla="*/ 35510 h 79899"/>
              <a:gd name="connsiteX11" fmla="*/ 154200 w 247804"/>
              <a:gd name="connsiteY11" fmla="*/ 53266 h 79899"/>
              <a:gd name="connsiteX12" fmla="*/ 207466 w 247804"/>
              <a:gd name="connsiteY12" fmla="*/ 71021 h 79899"/>
              <a:gd name="connsiteX13" fmla="*/ 163078 w 247804"/>
              <a:gd name="connsiteY13" fmla="*/ 79899 h 79899"/>
              <a:gd name="connsiteX14" fmla="*/ 136445 w 247804"/>
              <a:gd name="connsiteY14" fmla="*/ 71021 h 79899"/>
              <a:gd name="connsiteX15" fmla="*/ 92056 w 247804"/>
              <a:gd name="connsiteY15" fmla="*/ 62143 h 79899"/>
              <a:gd name="connsiteX16" fmla="*/ 29913 w 247804"/>
              <a:gd name="connsiteY16" fmla="*/ 44388 h 79899"/>
              <a:gd name="connsiteX17" fmla="*/ 127567 w 247804"/>
              <a:gd name="connsiteY17" fmla="*/ 26633 h 79899"/>
              <a:gd name="connsiteX18" fmla="*/ 171955 w 247804"/>
              <a:gd name="connsiteY18" fmla="*/ 35510 h 79899"/>
              <a:gd name="connsiteX19" fmla="*/ 225221 w 247804"/>
              <a:gd name="connsiteY19" fmla="*/ 53266 h 79899"/>
              <a:gd name="connsiteX20" fmla="*/ 56546 w 247804"/>
              <a:gd name="connsiteY20" fmla="*/ 44388 h 79899"/>
              <a:gd name="connsiteX21" fmla="*/ 171955 w 247804"/>
              <a:gd name="connsiteY21" fmla="*/ 44388 h 79899"/>
              <a:gd name="connsiteX22" fmla="*/ 242977 w 247804"/>
              <a:gd name="connsiteY22" fmla="*/ 53266 h 79899"/>
              <a:gd name="connsiteX23" fmla="*/ 145322 w 247804"/>
              <a:gd name="connsiteY23" fmla="*/ 44388 h 79899"/>
              <a:gd name="connsiteX24" fmla="*/ 83179 w 247804"/>
              <a:gd name="connsiteY24" fmla="*/ 26633 h 79899"/>
              <a:gd name="connsiteX25" fmla="*/ 100934 w 247804"/>
              <a:gd name="connsiteY25" fmla="*/ 26633 h 7989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47804" h="79899">
                <a:moveTo>
                  <a:pt x="189711" y="53266"/>
                </a:moveTo>
                <a:cubicBezTo>
                  <a:pt x="174915" y="50307"/>
                  <a:pt x="159961" y="48048"/>
                  <a:pt x="145322" y="44388"/>
                </a:cubicBezTo>
                <a:cubicBezTo>
                  <a:pt x="136244" y="42118"/>
                  <a:pt x="110903" y="40701"/>
                  <a:pt x="118689" y="35510"/>
                </a:cubicBezTo>
                <a:cubicBezTo>
                  <a:pt x="133666" y="25525"/>
                  <a:pt x="154200" y="29592"/>
                  <a:pt x="171955" y="26633"/>
                </a:cubicBezTo>
                <a:cubicBezTo>
                  <a:pt x="129759" y="12567"/>
                  <a:pt x="102647" y="0"/>
                  <a:pt x="56546" y="0"/>
                </a:cubicBezTo>
                <a:cubicBezTo>
                  <a:pt x="38546" y="0"/>
                  <a:pt x="91970" y="6498"/>
                  <a:pt x="109812" y="8877"/>
                </a:cubicBezTo>
                <a:cubicBezTo>
                  <a:pt x="136374" y="12419"/>
                  <a:pt x="163078" y="14796"/>
                  <a:pt x="189711" y="17755"/>
                </a:cubicBezTo>
                <a:cubicBezTo>
                  <a:pt x="195629" y="26633"/>
                  <a:pt x="212238" y="34845"/>
                  <a:pt x="207466" y="44388"/>
                </a:cubicBezTo>
                <a:cubicBezTo>
                  <a:pt x="202009" y="55301"/>
                  <a:pt x="184156" y="53266"/>
                  <a:pt x="171955" y="53266"/>
                </a:cubicBezTo>
                <a:cubicBezTo>
                  <a:pt x="142215" y="53266"/>
                  <a:pt x="112689" y="48077"/>
                  <a:pt x="83179" y="44388"/>
                </a:cubicBezTo>
                <a:cubicBezTo>
                  <a:pt x="65318" y="42155"/>
                  <a:pt x="11913" y="35510"/>
                  <a:pt x="29913" y="35510"/>
                </a:cubicBezTo>
                <a:cubicBezTo>
                  <a:pt x="52685" y="35510"/>
                  <a:pt x="124148" y="45070"/>
                  <a:pt x="154200" y="53266"/>
                </a:cubicBezTo>
                <a:cubicBezTo>
                  <a:pt x="172256" y="58190"/>
                  <a:pt x="207466" y="71021"/>
                  <a:pt x="207466" y="71021"/>
                </a:cubicBezTo>
                <a:cubicBezTo>
                  <a:pt x="192670" y="73980"/>
                  <a:pt x="178167" y="79899"/>
                  <a:pt x="163078" y="79899"/>
                </a:cubicBezTo>
                <a:cubicBezTo>
                  <a:pt x="153720" y="79899"/>
                  <a:pt x="145523" y="73291"/>
                  <a:pt x="136445" y="71021"/>
                </a:cubicBezTo>
                <a:cubicBezTo>
                  <a:pt x="121806" y="67361"/>
                  <a:pt x="106786" y="65416"/>
                  <a:pt x="92056" y="62143"/>
                </a:cubicBezTo>
                <a:cubicBezTo>
                  <a:pt x="58609" y="54710"/>
                  <a:pt x="59575" y="54276"/>
                  <a:pt x="29913" y="44388"/>
                </a:cubicBezTo>
                <a:cubicBezTo>
                  <a:pt x="60996" y="36617"/>
                  <a:pt x="95752" y="26633"/>
                  <a:pt x="127567" y="26633"/>
                </a:cubicBezTo>
                <a:cubicBezTo>
                  <a:pt x="142656" y="26633"/>
                  <a:pt x="157398" y="31540"/>
                  <a:pt x="171955" y="35510"/>
                </a:cubicBezTo>
                <a:cubicBezTo>
                  <a:pt x="190011" y="40434"/>
                  <a:pt x="243911" y="54250"/>
                  <a:pt x="225221" y="53266"/>
                </a:cubicBezTo>
                <a:lnTo>
                  <a:pt x="56546" y="44388"/>
                </a:lnTo>
                <a:cubicBezTo>
                  <a:pt x="-31568" y="26765"/>
                  <a:pt x="-33268" y="28601"/>
                  <a:pt x="171955" y="44388"/>
                </a:cubicBezTo>
                <a:cubicBezTo>
                  <a:pt x="195743" y="46218"/>
                  <a:pt x="266835" y="53266"/>
                  <a:pt x="242977" y="53266"/>
                </a:cubicBezTo>
                <a:cubicBezTo>
                  <a:pt x="210291" y="53266"/>
                  <a:pt x="177874" y="47347"/>
                  <a:pt x="145322" y="44388"/>
                </a:cubicBezTo>
                <a:cubicBezTo>
                  <a:pt x="145017" y="44312"/>
                  <a:pt x="87423" y="30877"/>
                  <a:pt x="83179" y="26633"/>
                </a:cubicBezTo>
                <a:cubicBezTo>
                  <a:pt x="78994" y="22448"/>
                  <a:pt x="95016" y="26633"/>
                  <a:pt x="100934" y="26633"/>
                </a:cubicBezTo>
              </a:path>
            </a:pathLst>
          </a:custGeom>
          <a:noFill/>
          <a:ln>
            <a:solidFill>
              <a:srgbClr val="6ece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6ece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488950" y="1003688"/>
            <a:ext cx="11214100" cy="5742215"/>
            <a:chOff x="488950" y="1016000"/>
            <a:chExt cx="11214100" cy="5742215"/>
          </a:xfrm>
        </p:grpSpPr>
        <p:sp>
          <p:nvSpPr>
            <p:cNvPr id="4" name="직사각형 3"/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084513" y="308143"/>
            <a:ext cx="6096000" cy="4519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chemeClr val="bg1"/>
                </a:solidFill>
                <a:latin typeface="나눔스퀘어 ExtraBold"/>
                <a:ea typeface="나눔스퀘어 ExtraBold"/>
              </a:rPr>
              <a:t>로그인 </a:t>
            </a:r>
            <a:r>
              <a:rPr lang="en-US" altLang="ko-KR" sz="2400">
                <a:solidFill>
                  <a:schemeClr val="bg1"/>
                </a:solidFill>
                <a:latin typeface="나눔스퀘어 ExtraBold"/>
                <a:ea typeface="나눔스퀘어 ExtraBold"/>
              </a:rPr>
              <a:t>&amp; </a:t>
            </a:r>
            <a:r>
              <a:rPr lang="ko-KR" altLang="en-US" sz="2400">
                <a:solidFill>
                  <a:schemeClr val="bg1"/>
                </a:solidFill>
                <a:latin typeface="나눔스퀘어 ExtraBold"/>
                <a:ea typeface="나눔스퀘어 ExtraBold"/>
              </a:rPr>
              <a:t>회원가입 기능</a:t>
            </a:r>
            <a:endParaRPr lang="ko-KR" altLang="en-US" sz="240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3931" y="994684"/>
            <a:ext cx="8403441" cy="56351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6ece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488950" y="1003688"/>
            <a:ext cx="11214100" cy="5742215"/>
            <a:chOff x="488950" y="1016000"/>
            <a:chExt cx="11214100" cy="5742215"/>
          </a:xfrm>
        </p:grpSpPr>
        <p:sp>
          <p:nvSpPr>
            <p:cNvPr id="4" name="직사각형 3"/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084513" y="308143"/>
            <a:ext cx="6096000" cy="4519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나눔스퀘어 ExtraBold"/>
                <a:ea typeface="나눔스퀘어 ExtraBold"/>
              </a:rPr>
              <a:t>Board  : </a:t>
            </a:r>
            <a:r>
              <a:rPr lang="ko-KR" altLang="en-US" sz="2400">
                <a:solidFill>
                  <a:schemeClr val="bg1"/>
                </a:solidFill>
                <a:latin typeface="나눔스퀘어 ExtraBold"/>
                <a:ea typeface="나눔스퀘어 ExtraBold"/>
              </a:rPr>
              <a:t>자유게시판 </a:t>
            </a:r>
            <a:r>
              <a:rPr lang="en-US" altLang="ko-KR" sz="2400">
                <a:solidFill>
                  <a:schemeClr val="bg1"/>
                </a:solidFill>
                <a:latin typeface="나눔스퀘어 ExtraBold"/>
                <a:ea typeface="나눔스퀘어 ExtraBold"/>
              </a:rPr>
              <a:t>CRUD </a:t>
            </a:r>
            <a:r>
              <a:rPr lang="ko-KR" altLang="en-US" sz="2400">
                <a:solidFill>
                  <a:schemeClr val="bg1"/>
                </a:solidFill>
                <a:latin typeface="나눔스퀘어 ExtraBold"/>
                <a:ea typeface="나눔스퀘어 ExtraBold"/>
              </a:rPr>
              <a:t>기능</a:t>
            </a:r>
            <a:endParaRPr lang="ko-KR" altLang="en-US" sz="240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37360" y="1007064"/>
            <a:ext cx="8280554" cy="56101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6ece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488950" y="1003688"/>
            <a:ext cx="11214100" cy="5742215"/>
            <a:chOff x="488950" y="1016000"/>
            <a:chExt cx="11214100" cy="5742215"/>
          </a:xfrm>
        </p:grpSpPr>
        <p:sp>
          <p:nvSpPr>
            <p:cNvPr id="4" name="직사각형 3"/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2754184" y="324232"/>
            <a:ext cx="6683632" cy="451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나눔스퀘어 ExtraBold"/>
                <a:ea typeface="나눔스퀘어 ExtraBold"/>
              </a:rPr>
              <a:t>House :  </a:t>
            </a:r>
            <a:r>
              <a:rPr lang="ko-KR" altLang="en-US" sz="2400">
                <a:solidFill>
                  <a:schemeClr val="bg1"/>
                </a:solidFill>
                <a:latin typeface="나눔스퀘어 ExtraBold"/>
                <a:ea typeface="나눔스퀘어 ExtraBold"/>
              </a:rPr>
              <a:t>아파트 실거래가 검색 및 상세정보 기능</a:t>
            </a:r>
            <a:endParaRPr lang="ko-KR" altLang="en-US" sz="240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41647" y="1000516"/>
            <a:ext cx="8308705" cy="56292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6ece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488950" y="1003688"/>
            <a:ext cx="11214100" cy="5742215"/>
            <a:chOff x="488950" y="1016000"/>
            <a:chExt cx="11214100" cy="5742215"/>
          </a:xfrm>
        </p:grpSpPr>
        <p:sp>
          <p:nvSpPr>
            <p:cNvPr id="4" name="직사각형 3"/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2486846" y="362428"/>
            <a:ext cx="7218308" cy="445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ChatBot :  </a:t>
            </a:r>
            <a:r>
              <a:rPr lang="ko-KR" altLang="en-US" sz="24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부동산 관련 정보 및 이용 관련 문의 기능</a:t>
            </a:r>
            <a:endParaRPr lang="ko-KR" altLang="en-US" sz="2400">
              <a:solidFill>
                <a:schemeClr val="bg1"/>
              </a:solidFill>
              <a:latin typeface="나눔스퀘어_ac ExtraBold"/>
              <a:ea typeface="나눔스퀘어_ac ExtraBold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48499" y="995899"/>
            <a:ext cx="8335577" cy="56474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647" y="-10011"/>
            <a:ext cx="12192000" cy="6858000"/>
          </a:xfrm>
          <a:prstGeom prst="rect">
            <a:avLst/>
          </a:prstGeom>
          <a:solidFill>
            <a:srgbClr val="6ecef5"/>
          </a:solidFill>
          <a:ln>
            <a:solidFill>
              <a:srgbClr val="6ece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4798479" y="227270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984632" y="2852106"/>
            <a:ext cx="2234029" cy="11337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590142" y="2929643"/>
            <a:ext cx="3011715" cy="1002277"/>
          </a:xfrm>
          <a:prstGeom prst="rect">
            <a:avLst/>
          </a:prstGeom>
          <a:solidFill>
            <a:srgbClr val="6ecef5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endParaRPr lang="en-US" altLang="ko-KR">
              <a:latin typeface="나눔스퀘어_ac ExtraBold"/>
              <a:ea typeface="나눔스퀘어_ac ExtraBold"/>
            </a:endParaRPr>
          </a:p>
          <a:p>
            <a:pPr algn="ctr">
              <a:defRPr/>
            </a:pPr>
            <a:r>
              <a:rPr lang="ko-KR" altLang="en-US" sz="2400" b="1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비기능적 요구사항</a:t>
            </a:r>
            <a:endParaRPr lang="ko-KR" altLang="en-US" sz="2400" b="1">
              <a:solidFill>
                <a:schemeClr val="bg1"/>
              </a:solidFill>
              <a:latin typeface="나눔스퀘어_ac ExtraBold"/>
              <a:ea typeface="나눔스퀘어_ac ExtraBold"/>
            </a:endParaRPr>
          </a:p>
          <a:p>
            <a:pPr algn="ctr">
              <a:defRPr/>
            </a:pPr>
            <a:endParaRPr lang="ko-KR" altLang="en-US">
              <a:latin typeface="나눔스퀘어_ac ExtraBold"/>
              <a:ea typeface="나눔스퀘어_ac ExtraBold"/>
            </a:endParaRPr>
          </a:p>
        </p:txBody>
      </p:sp>
      <p:pic>
        <p:nvPicPr>
          <p:cNvPr id="6" name="그림 5" descr="사람, 조그만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48400" y="4261283"/>
            <a:ext cx="3957850" cy="2614470"/>
          </a:xfrm>
          <a:prstGeom prst="rect">
            <a:avLst/>
          </a:prstGeom>
        </p:spPr>
      </p:pic>
      <p:pic>
        <p:nvPicPr>
          <p:cNvPr id="7" name="Picture 2" descr="보안 - 무료 컴퓨터개 아이콘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614388" y="5868140"/>
            <a:ext cx="963223" cy="963223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6ece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488950" y="1003688"/>
            <a:ext cx="11214100" cy="5742215"/>
            <a:chOff x="488950" y="1016000"/>
            <a:chExt cx="11214100" cy="5742215"/>
          </a:xfrm>
        </p:grpSpPr>
        <p:sp>
          <p:nvSpPr>
            <p:cNvPr id="4" name="직사각형 3"/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084513" y="308143"/>
            <a:ext cx="6096000" cy="4519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사용자 정보 암호화</a:t>
            </a:r>
            <a:endParaRPr lang="ko-KR" altLang="en-US" sz="2400">
              <a:solidFill>
                <a:schemeClr val="bg1"/>
              </a:solidFill>
              <a:latin typeface="나눔스퀘어_ac ExtraBold"/>
              <a:ea typeface="나눔스퀘어_ac ExtraBold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 rot="0">
            <a:off x="3021962" y="2446498"/>
            <a:ext cx="6250901" cy="1670531"/>
            <a:chOff x="3084513" y="2981472"/>
            <a:chExt cx="6250901" cy="167053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313994" y="3601081"/>
              <a:ext cx="1021420" cy="102142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084513" y="3601081"/>
              <a:ext cx="1021420" cy="1021420"/>
            </a:xfrm>
            <a:prstGeom prst="rect">
              <a:avLst/>
            </a:prstGeom>
          </p:spPr>
        </p:pic>
        <p:pic>
          <p:nvPicPr>
            <p:cNvPr id="16" name="Picture 2" descr="https://cdn-icons-png.flaticon.com/512/4825/4825488.png"/>
            <p:cNvPicPr>
              <a:picLocks noChangeAspect="1" noChangeArrowheads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5297247" y="2981472"/>
              <a:ext cx="1670531" cy="1670531"/>
            </a:xfrm>
            <a:prstGeom prst="rect">
              <a:avLst/>
            </a:prstGeom>
            <a:noFill/>
          </p:spPr>
        </p:pic>
        <p:sp>
          <p:nvSpPr>
            <p:cNvPr id="8" name="오른쪽 화살표 7"/>
            <p:cNvSpPr/>
            <p:nvPr/>
          </p:nvSpPr>
          <p:spPr>
            <a:xfrm>
              <a:off x="4444806" y="3886322"/>
              <a:ext cx="513567" cy="450937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오른쪽 화살표 18"/>
            <p:cNvSpPr/>
            <p:nvPr/>
          </p:nvSpPr>
          <p:spPr>
            <a:xfrm>
              <a:off x="7384102" y="3886322"/>
              <a:ext cx="513567" cy="450937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933977" y="4532974"/>
            <a:ext cx="4324046" cy="361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나눔스퀘어OTF"/>
                <a:ea typeface="나눔스퀘어OTF"/>
              </a:rPr>
              <a:t>비밀번호 </a:t>
            </a:r>
            <a:r>
              <a:rPr lang="en-US" altLang="ko-KR">
                <a:solidFill>
                  <a:schemeClr val="accent2"/>
                </a:solidFill>
                <a:latin typeface="나눔스퀘어OTF"/>
                <a:ea typeface="나눔스퀘어OTF"/>
              </a:rPr>
              <a:t>+ </a:t>
            </a:r>
            <a:r>
              <a:rPr lang="ko-KR" altLang="en-US">
                <a:solidFill>
                  <a:schemeClr val="accent2"/>
                </a:solidFill>
                <a:latin typeface="나눔스퀘어OTF"/>
                <a:ea typeface="나눔스퀘어OTF"/>
              </a:rPr>
              <a:t>무작위 랜덤 문자열 </a:t>
            </a:r>
            <a:r>
              <a:rPr lang="en-US" altLang="ko-KR">
                <a:solidFill>
                  <a:schemeClr val="accent2"/>
                </a:solidFill>
                <a:latin typeface="나눔스퀘어OTF"/>
                <a:ea typeface="나눔스퀘어OTF"/>
              </a:rPr>
              <a:t>( Salt )</a:t>
            </a:r>
            <a:endParaRPr lang="ko-KR" altLang="en-US">
              <a:solidFill>
                <a:schemeClr val="accent2"/>
              </a:solidFill>
              <a:latin typeface="나눔스퀘어OTF"/>
              <a:ea typeface="나눔스퀘어OTF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569633" y="1912608"/>
            <a:ext cx="7052776" cy="3328416"/>
          </a:xfrm>
          <a:prstGeom prst="rect">
            <a:avLst/>
          </a:prstGeom>
          <a:noFill/>
          <a:ln w="38100">
            <a:solidFill>
              <a:srgbClr val="6ece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281568" y="1713427"/>
            <a:ext cx="157678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>
                <a:latin typeface="나눔스퀘어OTF"/>
                <a:ea typeface="나눔스퀘어OTF"/>
              </a:rPr>
              <a:t>SHA-256</a:t>
            </a:r>
            <a:endParaRPr lang="ko-KR" altLang="en-US">
              <a:latin typeface="나눔스퀘어OTF"/>
              <a:ea typeface="나눔스퀘어OTF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9954" y="5774271"/>
            <a:ext cx="4040872" cy="338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atin typeface="나눔스퀘어OTF"/>
                <a:ea typeface="나눔스퀘어OTF"/>
              </a:rPr>
              <a:t>비밀번호만 단독으로 암호화 하는 경우 </a:t>
            </a:r>
            <a:r>
              <a:rPr lang="en-US" altLang="ko-KR" sz="1600">
                <a:latin typeface="나눔스퀘어OTF"/>
                <a:ea typeface="나눔스퀘어OTF"/>
              </a:rPr>
              <a:t>:</a:t>
            </a:r>
            <a:endParaRPr lang="ko-KR" altLang="en-US" sz="1600">
              <a:latin typeface="나눔스퀘어OTF"/>
              <a:ea typeface="나눔스퀘어OTF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90521" y="5777443"/>
            <a:ext cx="6785229" cy="335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atin typeface="나눔스퀘어OTF"/>
                <a:ea typeface="나눔스퀘어OTF"/>
              </a:rPr>
              <a:t>원본</a:t>
            </a:r>
            <a:r>
              <a:rPr lang="en-US" altLang="ko-KR" sz="1600">
                <a:latin typeface="나눔스퀘어OTF"/>
                <a:ea typeface="나눔스퀘어OTF"/>
              </a:rPr>
              <a:t>-</a:t>
            </a:r>
            <a:r>
              <a:rPr lang="ko-KR" altLang="en-US" sz="1600">
                <a:latin typeface="나눔스퀘어OTF"/>
                <a:ea typeface="나눔스퀘어OTF"/>
              </a:rPr>
              <a:t>해쉬 쌍을 저장한 레인보우 테이블 과 같은 공격에 쉽게 무너진다 </a:t>
            </a:r>
            <a:r>
              <a:rPr lang="en-US" altLang="ko-KR" sz="1600">
                <a:latin typeface="나눔스퀘어OTF"/>
                <a:ea typeface="나눔스퀘어OTF"/>
              </a:rPr>
              <a:t>!</a:t>
            </a:r>
            <a:endParaRPr lang="ko-KR" altLang="en-US" sz="1600">
              <a:latin typeface="나눔스퀘어OTF"/>
              <a:ea typeface="나눔스퀘어O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6ece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 rot="0">
            <a:off x="488950" y="1016000"/>
            <a:ext cx="11214100" cy="5742215"/>
            <a:chOff x="488950" y="1016000"/>
            <a:chExt cx="11214100" cy="5742215"/>
          </a:xfrm>
        </p:grpSpPr>
        <p:sp>
          <p:nvSpPr>
            <p:cNvPr id="5" name="직사각형 4"/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048000" y="308143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en-US" altLang="ko-KR" sz="3200" b="1" kern="0">
                <a:solidFill>
                  <a:prstClr val="white"/>
                </a:solidFill>
                <a:latin typeface="나눔스퀘어OTF ExtraBold"/>
                <a:ea typeface="나눔스퀘어OTF ExtraBold"/>
              </a:rPr>
              <a:t>Team</a:t>
            </a:r>
            <a:r>
              <a:rPr lang="ko-KR" altLang="en-US" sz="3200" b="1" kern="0">
                <a:solidFill>
                  <a:prstClr val="white"/>
                </a:solidFill>
                <a:latin typeface="나눔스퀘어OTF ExtraBold"/>
                <a:ea typeface="나눔스퀘어OTF ExtraBold"/>
              </a:rPr>
              <a:t> </a:t>
            </a:r>
            <a:r>
              <a:rPr lang="en-US" altLang="ko-KR" sz="3200" b="1" kern="0">
                <a:solidFill>
                  <a:prstClr val="white"/>
                </a:solidFill>
                <a:latin typeface="나눔스퀘어OTF ExtraBold"/>
                <a:ea typeface="나눔스퀘어OTF ExtraBold"/>
              </a:rPr>
              <a:t>: MinSuzy :D</a:t>
            </a:r>
            <a:endParaRPr lang="en-US" altLang="ko-KR" sz="3200" b="1" kern="0">
              <a:solidFill>
                <a:prstClr val="white"/>
              </a:solidFill>
              <a:latin typeface="나눔스퀘어OTF ExtraBold"/>
              <a:ea typeface="나눔스퀘어OTF ExtraBold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6200000" flipH="1">
            <a:off x="3937651" y="3839409"/>
            <a:ext cx="43166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/>
          <p:cNvSpPr/>
          <p:nvPr/>
        </p:nvSpPr>
        <p:spPr>
          <a:xfrm>
            <a:off x="2704002" y="1789431"/>
            <a:ext cx="1342083" cy="1361757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273872" y="1343957"/>
            <a:ext cx="24049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 b="1">
                <a:solidFill>
                  <a:schemeClr val="accent5"/>
                </a:solidFill>
                <a:latin typeface="나눔스퀘어OTF"/>
                <a:ea typeface="나눔스퀘어OTF"/>
              </a:rPr>
              <a:t>#</a:t>
            </a:r>
            <a:r>
              <a:rPr lang="ko-KR" altLang="en-US" sz="1100" b="1">
                <a:solidFill>
                  <a:schemeClr val="accent5"/>
                </a:solidFill>
                <a:latin typeface="나눔스퀘어OTF"/>
                <a:ea typeface="나눔스퀘어OTF"/>
              </a:rPr>
              <a:t>로그인 </a:t>
            </a:r>
            <a:r>
              <a:rPr lang="en-US" altLang="ko-KR" sz="1100" b="1">
                <a:solidFill>
                  <a:schemeClr val="accent5"/>
                </a:solidFill>
                <a:latin typeface="나눔스퀘어OTF"/>
                <a:ea typeface="나눔스퀘어OTF"/>
              </a:rPr>
              <a:t>#</a:t>
            </a:r>
            <a:r>
              <a:rPr lang="ko-KR" altLang="en-US" sz="1100" b="1">
                <a:solidFill>
                  <a:schemeClr val="accent5"/>
                </a:solidFill>
                <a:latin typeface="나눔스퀘어OTF"/>
                <a:ea typeface="나눔스퀘어OTF"/>
              </a:rPr>
              <a:t>회원가입 </a:t>
            </a:r>
            <a:r>
              <a:rPr lang="en-US" altLang="ko-KR" sz="1100" b="1">
                <a:solidFill>
                  <a:schemeClr val="accent5"/>
                </a:solidFill>
                <a:latin typeface="나눔스퀘어OTF"/>
                <a:ea typeface="나눔스퀘어OTF"/>
              </a:rPr>
              <a:t>#</a:t>
            </a:r>
            <a:r>
              <a:rPr lang="ko-KR" altLang="en-US" sz="1100" b="1">
                <a:solidFill>
                  <a:schemeClr val="accent5"/>
                </a:solidFill>
                <a:latin typeface="나눔스퀘어OTF"/>
                <a:ea typeface="나눔스퀘어OTF"/>
              </a:rPr>
              <a:t>보안</a:t>
            </a:r>
            <a:endParaRPr lang="ko-KR" altLang="en-US" sz="1100" b="1">
              <a:solidFill>
                <a:schemeClr val="accent5"/>
              </a:solidFill>
              <a:latin typeface="나눔스퀘어OTF"/>
              <a:ea typeface="나눔스퀘어OTF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60523" y="1374356"/>
            <a:ext cx="2696812" cy="262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100" b="1">
                <a:solidFill>
                  <a:schemeClr val="accent5"/>
                </a:solidFill>
                <a:latin typeface="나눔스퀘어OTF"/>
                <a:ea typeface="나눔스퀘어OTF"/>
              </a:rPr>
              <a:t>#</a:t>
            </a:r>
            <a:r>
              <a:rPr lang="ko-KR" altLang="en-US" sz="1100" b="1">
                <a:solidFill>
                  <a:schemeClr val="accent5"/>
                </a:solidFill>
                <a:latin typeface="나눔스퀘어OTF"/>
                <a:ea typeface="나눔스퀘어OTF"/>
              </a:rPr>
              <a:t>아파트</a:t>
            </a:r>
            <a:r>
              <a:rPr lang="en-US" altLang="ko-KR" sz="1100" b="1">
                <a:solidFill>
                  <a:schemeClr val="accent5"/>
                </a:solidFill>
                <a:latin typeface="나눔스퀘어OTF"/>
                <a:ea typeface="나눔스퀘어OTF"/>
              </a:rPr>
              <a:t>_</a:t>
            </a:r>
            <a:r>
              <a:rPr lang="ko-KR" altLang="en-US" sz="1100" b="1">
                <a:solidFill>
                  <a:schemeClr val="accent5"/>
                </a:solidFill>
                <a:latin typeface="나눔스퀘어OTF"/>
                <a:ea typeface="나눔스퀘어OTF"/>
              </a:rPr>
              <a:t>검색 </a:t>
            </a:r>
            <a:r>
              <a:rPr lang="en-US" altLang="ko-KR" sz="1100" b="1">
                <a:solidFill>
                  <a:schemeClr val="accent5"/>
                </a:solidFill>
                <a:latin typeface="나눔스퀘어OTF"/>
                <a:ea typeface="나눔스퀘어OTF"/>
              </a:rPr>
              <a:t>#</a:t>
            </a:r>
            <a:r>
              <a:rPr lang="ko-KR" altLang="en-US" sz="1100" b="1">
                <a:solidFill>
                  <a:schemeClr val="accent5"/>
                </a:solidFill>
                <a:latin typeface="나눔스퀘어OTF"/>
                <a:ea typeface="나눔스퀘어OTF"/>
              </a:rPr>
              <a:t>게시판</a:t>
            </a:r>
            <a:r>
              <a:rPr lang="en-US" altLang="ko-KR" sz="1100" b="1">
                <a:solidFill>
                  <a:schemeClr val="accent5"/>
                </a:solidFill>
                <a:latin typeface="나눔스퀘어OTF"/>
                <a:ea typeface="나눔스퀘어OTF"/>
              </a:rPr>
              <a:t>_CRUD #</a:t>
            </a:r>
            <a:r>
              <a:rPr lang="ko-KR" altLang="en-US" sz="1100" b="1">
                <a:solidFill>
                  <a:schemeClr val="accent5"/>
                </a:solidFill>
                <a:latin typeface="나눔스퀘어OTF"/>
                <a:ea typeface="나눔스퀘어OTF"/>
              </a:rPr>
              <a:t>챗봇</a:t>
            </a:r>
            <a:r>
              <a:rPr lang="en-US" altLang="ko-KR" sz="1100" b="1">
                <a:solidFill>
                  <a:schemeClr val="accent5"/>
                </a:solidFill>
                <a:latin typeface="나눔스퀘어OTF"/>
                <a:ea typeface="나눔스퀘어OTF"/>
              </a:rPr>
              <a:t> </a:t>
            </a:r>
            <a:endParaRPr lang="en-US" altLang="ko-KR" sz="1100" b="1">
              <a:solidFill>
                <a:schemeClr val="accent5"/>
              </a:solidFill>
              <a:latin typeface="나눔스퀘어OTF"/>
              <a:ea typeface="나눔스퀘어OTF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29632" y="3259482"/>
            <a:ext cx="830023" cy="339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>
                <a:solidFill>
                  <a:schemeClr val="accent5"/>
                </a:solidFill>
                <a:latin typeface="나눔스퀘어"/>
                <a:ea typeface="나눔스퀘어"/>
              </a:rPr>
              <a:t>조민수</a:t>
            </a:r>
            <a:endParaRPr lang="ko-KR" altLang="en-US" sz="1600" b="1">
              <a:solidFill>
                <a:schemeClr val="accent5"/>
              </a:solidFill>
              <a:latin typeface="나눔스퀘어"/>
              <a:ea typeface="나눔스퀘어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34454" y="3259672"/>
            <a:ext cx="830023" cy="338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>
                <a:solidFill>
                  <a:schemeClr val="accent5"/>
                </a:solidFill>
                <a:latin typeface="나눔스퀘어"/>
                <a:ea typeface="나눔스퀘어"/>
              </a:rPr>
              <a:t>강수지</a:t>
            </a:r>
            <a:endParaRPr lang="ko-KR" altLang="en-US" sz="1600" b="1">
              <a:solidFill>
                <a:schemeClr val="accent5"/>
              </a:solidFill>
              <a:latin typeface="나눔스퀘어"/>
              <a:ea typeface="나눔스퀘어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8208820" y="1732855"/>
            <a:ext cx="1342083" cy="1361757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TextBox 3"/>
          <p:cNvSpPr txBox="1"/>
          <p:nvPr/>
        </p:nvSpPr>
        <p:spPr>
          <a:xfrm>
            <a:off x="1347209" y="3872622"/>
            <a:ext cx="4171209" cy="1792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>
                <a:solidFill>
                  <a:schemeClr val="tx1"/>
                </a:solidFill>
                <a:latin typeface="나눔스퀘어"/>
                <a:ea typeface="나눔스퀘어"/>
              </a:rPr>
              <a:t>먼저 최종 프로젝트를 진행하면서 </a:t>
            </a:r>
            <a:br>
              <a:rPr lang="ko-KR" altLang="en-US" sz="1400">
                <a:solidFill>
                  <a:schemeClr val="tx1"/>
                </a:solidFill>
                <a:latin typeface="나눔스퀘어"/>
                <a:ea typeface="나눔스퀘어"/>
              </a:rPr>
            </a:br>
            <a:r>
              <a:rPr lang="en-US" altLang="ko-KR" sz="1400">
                <a:solidFill>
                  <a:schemeClr val="tx1"/>
                </a:solidFill>
                <a:latin typeface="나눔스퀘어"/>
                <a:ea typeface="나눔스퀘어"/>
              </a:rPr>
              <a:t>그동안의 싸피에서 배웠던 내용들을 </a:t>
            </a:r>
            <a:endParaRPr lang="en-US" altLang="ko-KR" sz="1400">
              <a:solidFill>
                <a:schemeClr val="tx1"/>
              </a:solidFill>
              <a:latin typeface="나눔스퀘어"/>
              <a:ea typeface="나눔스퀘어"/>
            </a:endParaRPr>
          </a:p>
          <a:p>
            <a:pPr algn="ctr">
              <a:defRPr/>
            </a:pPr>
            <a:r>
              <a:rPr lang="en-US" altLang="ko-KR" sz="1400">
                <a:solidFill>
                  <a:schemeClr val="tx1"/>
                </a:solidFill>
                <a:latin typeface="나눔스퀘어"/>
                <a:ea typeface="나눔스퀘어"/>
              </a:rPr>
              <a:t>다시금 익히며 </a:t>
            </a:r>
            <a:r>
              <a:rPr lang="ko-KR" altLang="en-US" sz="1400">
                <a:solidFill>
                  <a:schemeClr val="tx1"/>
                </a:solidFill>
                <a:latin typeface="나눔스퀘어"/>
                <a:ea typeface="나눔스퀘어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나눔스퀘어"/>
                <a:ea typeface="나눔스퀘어"/>
              </a:rPr>
              <a:t>아직도 부족한 점이 많다고 느꼈습니다. </a:t>
            </a:r>
            <a:endParaRPr lang="en-US" altLang="ko-KR" sz="1400">
              <a:solidFill>
                <a:schemeClr val="tx1"/>
              </a:solidFill>
              <a:latin typeface="나눔스퀘어"/>
              <a:ea typeface="나눔스퀘어"/>
            </a:endParaRPr>
          </a:p>
          <a:p>
            <a:pPr algn="ctr">
              <a:defRPr/>
            </a:pPr>
            <a:endParaRPr lang="en-US" altLang="ko-KR" sz="1400">
              <a:solidFill>
                <a:schemeClr val="tx1"/>
              </a:solidFill>
              <a:latin typeface="나눔스퀘어"/>
              <a:ea typeface="나눔스퀘어"/>
            </a:endParaRPr>
          </a:p>
          <a:p>
            <a:pPr algn="ctr">
              <a:defRPr/>
            </a:pPr>
            <a:r>
              <a:rPr lang="en-US" altLang="ko-KR" sz="1400">
                <a:solidFill>
                  <a:schemeClr val="tx1"/>
                </a:solidFill>
                <a:latin typeface="나눔스퀘어"/>
                <a:ea typeface="나눔스퀘어"/>
              </a:rPr>
              <a:t>그럼에도 부족한 저와 함께 </a:t>
            </a:r>
            <a:endParaRPr lang="en-US" altLang="ko-KR" sz="1400">
              <a:solidFill>
                <a:schemeClr val="tx1"/>
              </a:solidFill>
              <a:latin typeface="나눔스퀘어"/>
              <a:ea typeface="나눔스퀘어"/>
            </a:endParaRPr>
          </a:p>
          <a:p>
            <a:pPr algn="ctr">
              <a:defRPr/>
            </a:pPr>
            <a:r>
              <a:rPr lang="en-US" altLang="ko-KR" sz="1400">
                <a:solidFill>
                  <a:schemeClr val="tx1"/>
                </a:solidFill>
                <a:latin typeface="나눔스퀘어"/>
                <a:ea typeface="나눔스퀘어"/>
              </a:rPr>
              <a:t>최종 프로젝트를 완주해준 페어 강수지교육생과 </a:t>
            </a:r>
            <a:endParaRPr lang="en-US" altLang="ko-KR" sz="1400">
              <a:solidFill>
                <a:schemeClr val="tx1"/>
              </a:solidFill>
              <a:latin typeface="나눔스퀘어"/>
              <a:ea typeface="나눔스퀘어"/>
            </a:endParaRPr>
          </a:p>
          <a:p>
            <a:pPr algn="ctr">
              <a:defRPr/>
            </a:pPr>
            <a:r>
              <a:rPr lang="en-US" altLang="ko-KR" sz="1400">
                <a:solidFill>
                  <a:schemeClr val="tx1"/>
                </a:solidFill>
                <a:latin typeface="나눔스퀘어"/>
                <a:ea typeface="나눔스퀘어"/>
              </a:rPr>
              <a:t>저희를 항상 이끌어주고 밀어주신 전은수 교수님께 </a:t>
            </a:r>
            <a:endParaRPr lang="en-US" altLang="ko-KR" sz="1400">
              <a:solidFill>
                <a:schemeClr val="tx1"/>
              </a:solidFill>
              <a:latin typeface="나눔스퀘어"/>
              <a:ea typeface="나눔스퀘어"/>
            </a:endParaRPr>
          </a:p>
          <a:p>
            <a:pPr algn="ctr">
              <a:defRPr/>
            </a:pPr>
            <a:r>
              <a:rPr lang="en-US" altLang="ko-KR" sz="1400">
                <a:solidFill>
                  <a:schemeClr val="tx1"/>
                </a:solidFill>
                <a:latin typeface="나눔스퀘어"/>
                <a:ea typeface="나눔스퀘어"/>
              </a:rPr>
              <a:t>감사인사를 드립니다.</a:t>
            </a:r>
            <a:endParaRPr lang="en-US" altLang="ko-KR" sz="1400">
              <a:solidFill>
                <a:schemeClr val="tx1"/>
              </a:solidFill>
              <a:latin typeface="나눔스퀘어"/>
              <a:ea typeface="나눔스퀘어"/>
            </a:endParaRPr>
          </a:p>
        </p:txBody>
      </p:sp>
      <p:sp>
        <p:nvSpPr>
          <p:cNvPr id="32" name="TextBox 3"/>
          <p:cNvSpPr txBox="1"/>
          <p:nvPr/>
        </p:nvSpPr>
        <p:spPr>
          <a:xfrm>
            <a:off x="6829553" y="3741298"/>
            <a:ext cx="3917886" cy="2221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>
                <a:solidFill>
                  <a:schemeClr val="tx1"/>
                </a:solidFill>
                <a:latin typeface="나눔스퀘어"/>
                <a:ea typeface="나눔스퀘어"/>
              </a:rPr>
              <a:t>최종 프로젝트를 마치니 후련함과 </a:t>
            </a:r>
            <a:endParaRPr lang="ko-KR" altLang="en-US" sz="1400">
              <a:solidFill>
                <a:schemeClr val="tx1"/>
              </a:solidFill>
              <a:latin typeface="나눔스퀘어"/>
              <a:ea typeface="나눔스퀘어"/>
            </a:endParaRPr>
          </a:p>
          <a:p>
            <a:pPr algn="ctr">
              <a:defRPr/>
            </a:pPr>
            <a:r>
              <a:rPr lang="ko-KR" altLang="en-US" sz="1400">
                <a:solidFill>
                  <a:schemeClr val="tx1"/>
                </a:solidFill>
                <a:latin typeface="나눔스퀘어"/>
                <a:ea typeface="나눔스퀘어"/>
              </a:rPr>
              <a:t>동시에 아쉬움이 남습니다</a:t>
            </a:r>
            <a:r>
              <a:rPr lang="en-US" altLang="ko-KR" sz="1400">
                <a:solidFill>
                  <a:schemeClr val="tx1"/>
                </a:solidFill>
                <a:latin typeface="나눔스퀘어"/>
                <a:ea typeface="나눔스퀘어"/>
              </a:rPr>
              <a:t>.</a:t>
            </a:r>
            <a:endParaRPr lang="ko-KR" altLang="en-US" sz="1400">
              <a:solidFill>
                <a:schemeClr val="tx1"/>
              </a:solidFill>
              <a:latin typeface="나눔스퀘어"/>
              <a:ea typeface="나눔스퀘어"/>
            </a:endParaRPr>
          </a:p>
          <a:p>
            <a:pPr algn="ctr">
              <a:defRPr/>
            </a:pPr>
            <a:endParaRPr lang="ko-KR" altLang="en-US" sz="1400">
              <a:solidFill>
                <a:schemeClr val="tx1"/>
              </a:solidFill>
              <a:latin typeface="나눔스퀘어"/>
              <a:ea typeface="나눔스퀘어"/>
            </a:endParaRPr>
          </a:p>
          <a:p>
            <a:pPr algn="ctr">
              <a:defRPr/>
            </a:pPr>
            <a:r>
              <a:rPr lang="ko-KR" altLang="en-US" sz="1400">
                <a:solidFill>
                  <a:schemeClr val="tx1"/>
                </a:solidFill>
                <a:latin typeface="나눔스퀘어"/>
                <a:ea typeface="나눔스퀘어"/>
              </a:rPr>
              <a:t>혼자라면 포기했을 어려움도 함께 해준 페어가 있어</a:t>
            </a:r>
            <a:endParaRPr lang="ko-KR" altLang="en-US" sz="1400">
              <a:solidFill>
                <a:schemeClr val="tx1"/>
              </a:solidFill>
              <a:latin typeface="나눔스퀘어"/>
              <a:ea typeface="나눔스퀘어"/>
            </a:endParaRPr>
          </a:p>
          <a:p>
            <a:pPr algn="ctr">
              <a:defRPr/>
            </a:pPr>
            <a:r>
              <a:rPr lang="ko-KR" altLang="en-US" sz="1400">
                <a:solidFill>
                  <a:schemeClr val="tx1"/>
                </a:solidFill>
                <a:latin typeface="나눔스퀘어"/>
                <a:ea typeface="나눔스퀘어"/>
              </a:rPr>
              <a:t>해낼 수 있었던 것 같아 민수님에게도 </a:t>
            </a:r>
            <a:endParaRPr lang="ko-KR" altLang="en-US" sz="1400">
              <a:solidFill>
                <a:schemeClr val="tx1"/>
              </a:solidFill>
              <a:latin typeface="나눔스퀘어"/>
              <a:ea typeface="나눔스퀘어"/>
            </a:endParaRPr>
          </a:p>
          <a:p>
            <a:pPr algn="ctr">
              <a:defRPr/>
            </a:pPr>
            <a:r>
              <a:rPr lang="ko-KR" altLang="en-US" sz="1400">
                <a:solidFill>
                  <a:schemeClr val="tx1"/>
                </a:solidFill>
                <a:latin typeface="나눔스퀘어"/>
                <a:ea typeface="나눔스퀘어"/>
              </a:rPr>
              <a:t>고마운 마음을 전합니다</a:t>
            </a:r>
            <a:endParaRPr lang="ko-KR" altLang="en-US" sz="1400">
              <a:solidFill>
                <a:schemeClr val="tx1"/>
              </a:solidFill>
              <a:latin typeface="나눔스퀘어"/>
              <a:ea typeface="나눔스퀘어"/>
            </a:endParaRPr>
          </a:p>
          <a:p>
            <a:pPr algn="ctr">
              <a:defRPr/>
            </a:pPr>
            <a:endParaRPr lang="ko-KR" altLang="en-US" sz="1400">
              <a:solidFill>
                <a:schemeClr val="tx1"/>
              </a:solidFill>
              <a:latin typeface="나눔스퀘어"/>
              <a:ea typeface="나눔스퀘어"/>
            </a:endParaRPr>
          </a:p>
          <a:p>
            <a:pPr algn="ctr">
              <a:defRPr/>
            </a:pPr>
            <a:r>
              <a:rPr lang="ko-KR" altLang="en-US" sz="1400">
                <a:solidFill>
                  <a:schemeClr val="tx1"/>
                </a:solidFill>
                <a:latin typeface="나눔스퀘어"/>
                <a:ea typeface="나눔스퀘어"/>
              </a:rPr>
              <a:t>항상 따뜻한 기술을 알려주신 전은수 교수님과 </a:t>
            </a:r>
            <a:endParaRPr lang="en-US" altLang="ko-KR" sz="1400">
              <a:solidFill>
                <a:schemeClr val="tx1"/>
              </a:solidFill>
              <a:latin typeface="나눔스퀘어"/>
              <a:ea typeface="나눔스퀘어"/>
            </a:endParaRPr>
          </a:p>
          <a:p>
            <a:pPr algn="ctr">
              <a:defRPr/>
            </a:pPr>
            <a:r>
              <a:rPr lang="en-US" altLang="ko-KR" sz="1400">
                <a:solidFill>
                  <a:schemeClr val="tx1"/>
                </a:solidFill>
                <a:latin typeface="나눔스퀘어"/>
                <a:ea typeface="나눔스퀘어"/>
              </a:rPr>
              <a:t>19</a:t>
            </a:r>
            <a:r>
              <a:rPr lang="ko-KR" altLang="en-US" sz="1400">
                <a:solidFill>
                  <a:schemeClr val="tx1"/>
                </a:solidFill>
                <a:latin typeface="나눔스퀘어"/>
                <a:ea typeface="나눔스퀘어"/>
              </a:rPr>
              <a:t>반의 숨겨진 저의 히든 페어분들께도 </a:t>
            </a:r>
            <a:endParaRPr lang="ko-KR" altLang="en-US" sz="1400">
              <a:solidFill>
                <a:schemeClr val="tx1"/>
              </a:solidFill>
              <a:latin typeface="나눔스퀘어"/>
              <a:ea typeface="나눔스퀘어"/>
            </a:endParaRPr>
          </a:p>
          <a:p>
            <a:pPr algn="ctr">
              <a:defRPr/>
            </a:pPr>
            <a:r>
              <a:rPr lang="ko-KR" altLang="en-US" sz="1400">
                <a:solidFill>
                  <a:schemeClr val="tx1"/>
                </a:solidFill>
                <a:latin typeface="나눔스퀘어"/>
                <a:ea typeface="나눔스퀘어"/>
              </a:rPr>
              <a:t>감사의 마음을 전합니다 </a:t>
            </a:r>
            <a:r>
              <a:rPr lang="en-US" altLang="ko-KR" sz="1400">
                <a:solidFill>
                  <a:schemeClr val="tx1"/>
                </a:solidFill>
                <a:latin typeface="나눔스퀘어"/>
                <a:ea typeface="나눔스퀘어"/>
              </a:rPr>
              <a:t>!</a:t>
            </a:r>
            <a:endParaRPr lang="en-US" altLang="ko-KR" sz="1400">
              <a:solidFill>
                <a:schemeClr val="tx1"/>
              </a:solidFill>
              <a:latin typeface="나눔스퀘어"/>
              <a:ea typeface="나눔스퀘어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C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88950" y="1003688"/>
            <a:ext cx="11214100" cy="5742215"/>
            <a:chOff x="488950" y="1016000"/>
            <a:chExt cx="11214100" cy="5742215"/>
          </a:xfrm>
        </p:grpSpPr>
        <p:sp>
          <p:nvSpPr>
            <p:cNvPr id="5" name="직사각형 4"/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418922" y="2491739"/>
            <a:ext cx="2521142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XSS </a:t>
            </a:r>
            <a:endParaRPr lang="en-US" altLang="ko-KR" sz="240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클라이언트 대상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스크립트를 삽입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775180" y="2491739"/>
            <a:ext cx="2521142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CSRF</a:t>
            </a:r>
          </a:p>
          <a:p>
            <a:pPr algn="ctr">
              <a:lnSpc>
                <a:spcPct val="150000"/>
              </a:lnSpc>
            </a:pPr>
            <a:endParaRPr lang="en-US" altLang="ko-KR" sz="160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서버 대상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스크립트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html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태그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131438" y="2491739"/>
            <a:ext cx="2521142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SQL </a:t>
            </a:r>
            <a:r>
              <a:rPr lang="en-US" altLang="ko-KR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Injection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DB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대상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SQL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9AE10C-5226-9BA8-899A-5F5BFA6D2E16}"/>
              </a:ext>
            </a:extLst>
          </p:cNvPr>
          <p:cNvSpPr/>
          <p:nvPr/>
        </p:nvSpPr>
        <p:spPr>
          <a:xfrm>
            <a:off x="3084513" y="30814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 smtClean="0">
                <a:solidFill>
                  <a:prstClr val="whit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보안적 이슈</a:t>
            </a:r>
            <a:endParaRPr lang="en-US" altLang="ko-KR" sz="2400" b="1" kern="0" dirty="0">
              <a:solidFill>
                <a:prstClr val="white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9" name="한쪽 모서리가 둥근 사각형 18"/>
          <p:cNvSpPr/>
          <p:nvPr/>
        </p:nvSpPr>
        <p:spPr>
          <a:xfrm>
            <a:off x="1238621" y="2245744"/>
            <a:ext cx="2881744" cy="2754149"/>
          </a:xfrm>
          <a:prstGeom prst="round1Rect">
            <a:avLst/>
          </a:prstGeom>
          <a:noFill/>
          <a:ln w="38100">
            <a:solidFill>
              <a:srgbClr val="3D9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한쪽 모서리가 둥근 사각형 25"/>
          <p:cNvSpPr/>
          <p:nvPr/>
        </p:nvSpPr>
        <p:spPr>
          <a:xfrm>
            <a:off x="4594879" y="2245744"/>
            <a:ext cx="2881744" cy="2754149"/>
          </a:xfrm>
          <a:prstGeom prst="round1Rect">
            <a:avLst/>
          </a:prstGeom>
          <a:noFill/>
          <a:ln w="38100">
            <a:solidFill>
              <a:srgbClr val="3D9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한쪽 모서리가 둥근 사각형 30"/>
          <p:cNvSpPr/>
          <p:nvPr/>
        </p:nvSpPr>
        <p:spPr>
          <a:xfrm>
            <a:off x="7951137" y="2245744"/>
            <a:ext cx="2881744" cy="2754149"/>
          </a:xfrm>
          <a:prstGeom prst="round1Rect">
            <a:avLst/>
          </a:prstGeom>
          <a:noFill/>
          <a:ln w="38100">
            <a:solidFill>
              <a:srgbClr val="3D9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1EE0866-93AB-30A1-248B-C4D6A616F609}"/>
              </a:ext>
            </a:extLst>
          </p:cNvPr>
          <p:cNvSpPr txBox="1"/>
          <p:nvPr/>
        </p:nvSpPr>
        <p:spPr>
          <a:xfrm>
            <a:off x="2017680" y="5661386"/>
            <a:ext cx="8156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대응방안 </a:t>
            </a:r>
            <a:r>
              <a:rPr lang="en-US" altLang="ko-KR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 </a:t>
            </a:r>
            <a:r>
              <a:rPr lang="ko-KR" altLang="en-US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입력 데이터에 대한 철저한 검토 필요 </a:t>
            </a:r>
            <a:r>
              <a:rPr lang="en-US" altLang="ko-KR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== </a:t>
            </a:r>
            <a:r>
              <a:rPr lang="ko-KR" altLang="en-US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필터 사용 </a:t>
            </a:r>
            <a:r>
              <a:rPr lang="en-US" altLang="ko-KR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!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233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6ece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488950" y="1003688"/>
            <a:ext cx="11214100" cy="5742215"/>
            <a:chOff x="488950" y="1016000"/>
            <a:chExt cx="11214100" cy="5742215"/>
          </a:xfrm>
        </p:grpSpPr>
        <p:sp>
          <p:nvSpPr>
            <p:cNvPr id="4" name="직사각형 3"/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084513" y="308143"/>
            <a:ext cx="6096000" cy="4519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보안적 이슈 </a:t>
            </a:r>
            <a:r>
              <a:rPr lang="en-US" altLang="ko-KR" sz="24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: XSS </a:t>
            </a:r>
            <a:endParaRPr lang="ko-KR" altLang="en-US" sz="2400">
              <a:solidFill>
                <a:schemeClr val="bg1"/>
              </a:solidFill>
              <a:latin typeface="나눔스퀘어_ac ExtraBold"/>
              <a:ea typeface="나눔스퀘어_ac ExtraBold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/>
          <p:cNvGrpSpPr/>
          <p:nvPr/>
        </p:nvGrpSpPr>
        <p:grpSpPr>
          <a:xfrm rot="0">
            <a:off x="1694121" y="2316893"/>
            <a:ext cx="8906583" cy="2999689"/>
            <a:chOff x="1625003" y="2099769"/>
            <a:chExt cx="8906583" cy="2999689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25003" y="2981918"/>
              <a:ext cx="1192596" cy="1192596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338990" y="2981918"/>
              <a:ext cx="1192596" cy="1192596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167718" y="2828078"/>
              <a:ext cx="1969798" cy="1969798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3168565" y="3702803"/>
              <a:ext cx="164818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>
                  <a:latin typeface="나눔스퀘어OTF"/>
                  <a:ea typeface="나눔스퀘어OTF"/>
                </a:rPr>
                <a:t>①XSS</a:t>
              </a:r>
              <a:r>
                <a:rPr lang="ko-KR" altLang="en-US" sz="1600">
                  <a:latin typeface="나눔스퀘어OTF"/>
                  <a:ea typeface="나눔스퀘어OTF"/>
                </a:rPr>
                <a:t> </a:t>
              </a:r>
              <a:r>
                <a:rPr lang="en-US" altLang="ko-KR" sz="1600">
                  <a:latin typeface="나눔스퀘어OTF"/>
                  <a:ea typeface="나눔스퀘어OTF"/>
                </a:rPr>
                <a:t>Attack</a:t>
              </a:r>
              <a:endParaRPr lang="ko-KR" altLang="en-US" sz="1600">
                <a:latin typeface="나눔스퀘어OTF"/>
                <a:ea typeface="나눔스퀘어OTF"/>
              </a:endParaRPr>
            </a:p>
          </p:txBody>
        </p:sp>
        <p:cxnSp>
          <p:nvCxnSpPr>
            <p:cNvPr id="28" name="직선 화살표 연결선 27"/>
            <p:cNvCxnSpPr/>
            <p:nvPr/>
          </p:nvCxnSpPr>
          <p:spPr>
            <a:xfrm flipH="1" flipV="1">
              <a:off x="7373677" y="3224772"/>
              <a:ext cx="1775558" cy="5802"/>
            </a:xfrm>
            <a:prstGeom prst="straightConnector1">
              <a:avLst/>
            </a:prstGeom>
            <a:ln w="76200">
              <a:solidFill>
                <a:srgbClr val="6ecef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7438347" y="3702803"/>
              <a:ext cx="1742166" cy="5739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>
                  <a:latin typeface="나눔스퀘어OTF"/>
                  <a:ea typeface="나눔스퀘어OTF"/>
                </a:rPr>
                <a:t>② web page </a:t>
              </a:r>
              <a:r>
                <a:rPr lang="ko-KR" altLang="en-US" sz="1600">
                  <a:latin typeface="나눔스퀘어OTF"/>
                  <a:ea typeface="나눔스퀘어OTF"/>
                </a:rPr>
                <a:t>방문</a:t>
              </a:r>
              <a:endParaRPr lang="ko-KR" altLang="en-US" sz="1600">
                <a:latin typeface="나눔스퀘어OTF"/>
                <a:ea typeface="나눔스퀘어OTF"/>
              </a:endParaRPr>
            </a:p>
          </p:txBody>
        </p:sp>
        <p:grpSp>
          <p:nvGrpSpPr>
            <p:cNvPr id="30" name="그룹 29"/>
            <p:cNvGrpSpPr/>
            <p:nvPr/>
          </p:nvGrpSpPr>
          <p:grpSpPr>
            <a:xfrm rot="0">
              <a:off x="6413686" y="2282380"/>
              <a:ext cx="1061472" cy="948194"/>
              <a:chOff x="6589521" y="4560451"/>
              <a:chExt cx="784090" cy="845536"/>
            </a:xfrm>
          </p:grpSpPr>
          <p:pic>
            <p:nvPicPr>
              <p:cNvPr id="31" name="그림 30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6589521" y="4837028"/>
                <a:ext cx="568959" cy="568959"/>
              </a:xfrm>
              <a:prstGeom prst="rect">
                <a:avLst/>
              </a:prstGeom>
            </p:spPr>
          </p:pic>
          <p:pic>
            <p:nvPicPr>
              <p:cNvPr id="32" name="그림 31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6849487" y="4560451"/>
                <a:ext cx="524124" cy="524124"/>
              </a:xfrm>
              <a:prstGeom prst="rect">
                <a:avLst/>
              </a:prstGeom>
            </p:spPr>
          </p:pic>
        </p:grpSp>
        <p:sp>
          <p:nvSpPr>
            <p:cNvPr id="34" name="TextBox 33"/>
            <p:cNvSpPr txBox="1"/>
            <p:nvPr/>
          </p:nvSpPr>
          <p:spPr>
            <a:xfrm>
              <a:off x="5409984" y="4760904"/>
              <a:ext cx="134940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>
                  <a:latin typeface="나눔스퀘어OTF"/>
                  <a:ea typeface="나눔스퀘어OTF"/>
                </a:rPr>
                <a:t>③ </a:t>
              </a:r>
              <a:r>
                <a:rPr lang="ko-KR" altLang="en-US" sz="1600">
                  <a:latin typeface="나눔스퀘어OTF"/>
                  <a:ea typeface="나눔스퀘어OTF"/>
                </a:rPr>
                <a:t>세션 탈취</a:t>
              </a:r>
              <a:endParaRPr lang="ko-KR" altLang="en-US" sz="1600">
                <a:latin typeface="나눔스퀘어OTF"/>
                <a:ea typeface="나눔스퀘어OTF"/>
              </a:endParaRPr>
            </a:p>
          </p:txBody>
        </p:sp>
        <p:cxnSp>
          <p:nvCxnSpPr>
            <p:cNvPr id="35" name="직선 화살표 연결선 34"/>
            <p:cNvCxnSpPr/>
            <p:nvPr/>
          </p:nvCxnSpPr>
          <p:spPr>
            <a:xfrm>
              <a:off x="3057522" y="3276978"/>
              <a:ext cx="166495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꺾인 연결선 51"/>
            <p:cNvCxnSpPr/>
            <p:nvPr/>
          </p:nvCxnSpPr>
          <p:spPr>
            <a:xfrm rot="16200000" flipH="1" flipV="1">
              <a:off x="4261163" y="59907"/>
              <a:ext cx="718503" cy="4798227"/>
            </a:xfrm>
            <a:prstGeom prst="bentConnector4">
              <a:avLst>
                <a:gd name="adj1" fmla="val -31816"/>
                <a:gd name="adj2" fmla="val 99815"/>
              </a:avLst>
            </a:prstGeom>
            <a:ln w="57150">
              <a:solidFill>
                <a:srgbClr val="6ecef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직사각형 59"/>
          <p:cNvSpPr/>
          <p:nvPr/>
        </p:nvSpPr>
        <p:spPr>
          <a:xfrm>
            <a:off x="2290419" y="5628376"/>
            <a:ext cx="7639965" cy="696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2017680" y="5802269"/>
            <a:ext cx="8156639" cy="358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나눔스퀘어OTF"/>
                <a:ea typeface="나눔스퀘어OTF"/>
              </a:rPr>
              <a:t>화이트리스트의 대표적인 라이브러리인 </a:t>
            </a:r>
            <a:r>
              <a:rPr lang="en-US" altLang="ko-KR">
                <a:latin typeface="나눔스퀘어OTF"/>
                <a:ea typeface="나눔스퀘어OTF"/>
              </a:rPr>
              <a:t>Naver</a:t>
            </a:r>
            <a:r>
              <a:rPr lang="ko-KR" altLang="en-US">
                <a:latin typeface="나눔스퀘어OTF"/>
                <a:ea typeface="나눔스퀘어OTF"/>
              </a:rPr>
              <a:t>의 </a:t>
            </a:r>
            <a:r>
              <a:rPr lang="en-US" altLang="ko-KR">
                <a:latin typeface="나눔스퀘어OTF"/>
                <a:ea typeface="나눔스퀘어OTF"/>
              </a:rPr>
              <a:t>Lucy-XSS-Servlet_Filter</a:t>
            </a:r>
            <a:r>
              <a:rPr lang="ko-KR" altLang="en-US">
                <a:latin typeface="나눔스퀘어OTF"/>
                <a:ea typeface="나눔스퀘어OTF"/>
              </a:rPr>
              <a:t> 적용</a:t>
            </a:r>
            <a:endParaRPr lang="ko-KR" altLang="en-US">
              <a:latin typeface="나눔스퀘어OTF"/>
              <a:ea typeface="나눔스퀘어O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6ece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488950" y="1003688"/>
            <a:ext cx="11214100" cy="5742215"/>
            <a:chOff x="488950" y="1016000"/>
            <a:chExt cx="11214100" cy="5742215"/>
          </a:xfrm>
        </p:grpSpPr>
        <p:sp>
          <p:nvSpPr>
            <p:cNvPr id="4" name="직사각형 3"/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084513" y="308143"/>
            <a:ext cx="6096000" cy="4519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보안적 이슈 </a:t>
            </a:r>
            <a:r>
              <a:rPr lang="en-US" altLang="ko-KR" sz="24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: </a:t>
            </a:r>
            <a:r>
              <a:rPr lang="ko-KR" altLang="en-US" sz="24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브루트</a:t>
            </a:r>
            <a:r>
              <a:rPr lang="en-US" altLang="ko-KR" sz="24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 </a:t>
            </a:r>
            <a:r>
              <a:rPr lang="ko-KR" altLang="en-US" sz="240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포스</a:t>
            </a:r>
            <a:endParaRPr lang="ko-KR" altLang="en-US" sz="2400">
              <a:solidFill>
                <a:schemeClr val="bg1"/>
              </a:solidFill>
              <a:latin typeface="나눔스퀘어_ac ExtraBold"/>
              <a:ea typeface="나눔스퀘어_ac ExtraBold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 rot="0">
            <a:off x="2526730" y="2332962"/>
            <a:ext cx="7241366" cy="2693066"/>
            <a:chOff x="2601718" y="2012922"/>
            <a:chExt cx="7241366" cy="2693066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601718" y="3229295"/>
              <a:ext cx="1139510" cy="113951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7383742" y="2012922"/>
              <a:ext cx="2459342" cy="2693066"/>
            </a:xfrm>
            <a:prstGeom prst="rect">
              <a:avLst/>
            </a:prstGeom>
          </p:spPr>
        </p:pic>
        <p:cxnSp>
          <p:nvCxnSpPr>
            <p:cNvPr id="11" name="직선 화살표 연결선 10"/>
            <p:cNvCxnSpPr/>
            <p:nvPr/>
          </p:nvCxnSpPr>
          <p:spPr>
            <a:xfrm>
              <a:off x="3932110" y="3359455"/>
              <a:ext cx="4764024" cy="61029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 flipV="1">
              <a:off x="3932110" y="3966690"/>
              <a:ext cx="4745736" cy="25640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>
              <a:off x="3932110" y="3796057"/>
              <a:ext cx="4764024" cy="17368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직사각형 27"/>
          <p:cNvSpPr/>
          <p:nvPr/>
        </p:nvSpPr>
        <p:spPr>
          <a:xfrm>
            <a:off x="1331976" y="1378814"/>
            <a:ext cx="9528048" cy="4601362"/>
          </a:xfrm>
          <a:prstGeom prst="rect">
            <a:avLst/>
          </a:prstGeom>
          <a:noFill/>
          <a:ln w="38100">
            <a:solidFill>
              <a:srgbClr val="6ece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008941" y="5340096"/>
            <a:ext cx="8169380" cy="1060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017680" y="5802269"/>
            <a:ext cx="8156639" cy="358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나눔스퀘어OTF"/>
                <a:ea typeface="나눔스퀘어OTF"/>
              </a:rPr>
              <a:t>로그인 횟수 제한 </a:t>
            </a:r>
            <a:r>
              <a:rPr lang="en-US" altLang="ko-KR">
                <a:latin typeface="나눔스퀘어OTF"/>
                <a:ea typeface="나눔스퀘어OTF"/>
              </a:rPr>
              <a:t>/ </a:t>
            </a:r>
            <a:r>
              <a:rPr lang="ko-KR" altLang="en-US">
                <a:latin typeface="나눔스퀘어OTF"/>
                <a:ea typeface="나눔스퀘어OTF"/>
              </a:rPr>
              <a:t>계정 사용자에게 알람 발송 </a:t>
            </a:r>
            <a:r>
              <a:rPr lang="en-US" altLang="ko-KR">
                <a:latin typeface="나눔스퀘어OTF"/>
                <a:ea typeface="나눔스퀘어OTF"/>
              </a:rPr>
              <a:t>/ reCAPTCHA / </a:t>
            </a:r>
            <a:r>
              <a:rPr lang="ko-KR" altLang="en-US">
                <a:latin typeface="나눔스퀘어OTF"/>
                <a:ea typeface="나눔스퀘어OTF"/>
              </a:rPr>
              <a:t>랜덤 문자열 확인</a:t>
            </a:r>
            <a:endParaRPr lang="ko-KR" altLang="en-US">
              <a:latin typeface="나눔스퀘어OTF"/>
              <a:ea typeface="나눔스퀘어OTF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739767" y="3926988"/>
            <a:ext cx="7577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 b="1"/>
              <a:t>1234</a:t>
            </a:r>
            <a:endParaRPr lang="en-US" altLang="ko-KR" sz="900" b="1"/>
          </a:p>
          <a:p>
            <a:pPr lvl="0">
              <a:defRPr/>
            </a:pPr>
            <a:r>
              <a:rPr lang="en-US" altLang="ko-KR" sz="900" b="1"/>
              <a:t>123@</a:t>
            </a:r>
            <a:endParaRPr lang="en-US" altLang="ko-KR" sz="900" b="1"/>
          </a:p>
          <a:p>
            <a:pPr lvl="0">
              <a:defRPr/>
            </a:pPr>
            <a:r>
              <a:rPr lang="en-US" altLang="ko-KR" sz="900" b="1"/>
              <a:t>1234!</a:t>
            </a:r>
            <a:endParaRPr lang="en-US" altLang="ko-KR" sz="900" b="1"/>
          </a:p>
          <a:p>
            <a:pPr lvl="0">
              <a:defRPr/>
            </a:pPr>
            <a:r>
              <a:rPr lang="en-US" altLang="ko-KR" sz="900" b="1"/>
              <a:t>...</a:t>
            </a:r>
            <a:endParaRPr lang="en-US" altLang="ko-KR" sz="900" b="1"/>
          </a:p>
        </p:txBody>
      </p:sp>
      <p:sp>
        <p:nvSpPr>
          <p:cNvPr id="39" name="직사각형 38"/>
          <p:cNvSpPr/>
          <p:nvPr/>
        </p:nvSpPr>
        <p:spPr>
          <a:xfrm>
            <a:off x="2017680" y="2519951"/>
            <a:ext cx="2830061" cy="545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000">
                <a:latin typeface="나눔스퀘어OTF"/>
                <a:ea typeface="나눔스퀘어OTF"/>
              </a:rPr>
              <a:t>무차별 암호 대입 공격</a:t>
            </a:r>
            <a:endParaRPr lang="en-US" altLang="ko-KR" sz="2000">
              <a:solidFill>
                <a:prstClr val="black">
                  <a:lumMod val="65000"/>
                  <a:lumOff val="35000"/>
                </a:prstClr>
              </a:solidFill>
              <a:latin typeface="나눔스퀘어OTF"/>
              <a:ea typeface="나눔스퀘어O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647" y="-10011"/>
            <a:ext cx="12192000" cy="6858000"/>
          </a:xfrm>
          <a:prstGeom prst="rect">
            <a:avLst/>
          </a:prstGeom>
          <a:solidFill>
            <a:srgbClr val="6ecef5"/>
          </a:solidFill>
          <a:ln>
            <a:solidFill>
              <a:srgbClr val="6ece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4798479" y="227270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984632" y="2823531"/>
            <a:ext cx="2234029" cy="15212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821042" y="2961782"/>
            <a:ext cx="2561208" cy="1179688"/>
          </a:xfrm>
          <a:prstGeom prst="rect">
            <a:avLst/>
          </a:prstGeom>
          <a:solidFill>
            <a:srgbClr val="6ecef5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endParaRPr lang="en-US" altLang="ko-KR" sz="2400">
              <a:latin typeface="나눔스퀘어 ExtraBold"/>
              <a:ea typeface="나눔스퀘어 ExtraBold"/>
            </a:endParaRPr>
          </a:p>
          <a:p>
            <a:pPr algn="ctr">
              <a:defRPr/>
            </a:pPr>
            <a:r>
              <a:rPr lang="ko-KR" altLang="en-US" sz="2400" b="1">
                <a:solidFill>
                  <a:schemeClr val="bg1"/>
                </a:solidFill>
                <a:latin typeface="나눔스퀘어 ExtraBold"/>
                <a:ea typeface="나눔스퀘어 ExtraBold"/>
              </a:rPr>
              <a:t>기대효과</a:t>
            </a:r>
            <a:endParaRPr lang="ko-KR" altLang="en-US" sz="2400" b="1">
              <a:solidFill>
                <a:schemeClr val="bg1"/>
              </a:solidFill>
              <a:latin typeface="나눔스퀘어 ExtraBold"/>
              <a:ea typeface="나눔스퀘어 ExtraBold"/>
            </a:endParaRPr>
          </a:p>
          <a:p>
            <a:pPr algn="ctr">
              <a:defRPr/>
            </a:pPr>
            <a:endParaRPr lang="ko-KR" altLang="en-US" sz="2400"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6ece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 rot="0">
            <a:off x="488950" y="1016000"/>
            <a:ext cx="11214100" cy="5742215"/>
            <a:chOff x="488950" y="1016000"/>
            <a:chExt cx="11214100" cy="5742215"/>
          </a:xfrm>
        </p:grpSpPr>
        <p:sp>
          <p:nvSpPr>
            <p:cNvPr id="5" name="직사각형 4"/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084513" y="308143"/>
            <a:ext cx="6096000" cy="4519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400" b="1" kern="0">
                <a:solidFill>
                  <a:prstClr val="white"/>
                </a:solidFill>
                <a:latin typeface="나눔스퀘어 ExtraBold"/>
                <a:ea typeface="나눔스퀘어 ExtraBold"/>
              </a:rPr>
              <a:t>기대효과</a:t>
            </a:r>
            <a:endParaRPr lang="en-US" altLang="ko-KR" sz="2400" b="1" kern="0">
              <a:solidFill>
                <a:prstClr val="white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852814" y="2286794"/>
            <a:ext cx="1850944" cy="3616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/>
                <a:ea typeface="나눔스퀘어 ExtraBold"/>
              </a:rPr>
              <a:t>챗봇</a:t>
            </a:r>
            <a:r>
              <a:rPr lang="ko-KR" altLang="en-US">
                <a:latin typeface="나눔스퀘어 ExtraBold"/>
                <a:ea typeface="나눔스퀘어 ExtraBold"/>
              </a:rPr>
              <a:t> </a:t>
            </a:r>
            <a:br>
              <a:rPr lang="en-US" altLang="ko-KR">
                <a:latin typeface="나눔스퀘어 ExtraBold"/>
                <a:ea typeface="나눔스퀘어 ExtraBold"/>
              </a:rPr>
            </a:br>
            <a:endParaRPr lang="en-US" altLang="ko-KR">
              <a:latin typeface="나눔스퀘어 ExtraBold"/>
              <a:ea typeface="나눔스퀘어 ExtraBold"/>
            </a:endParaRPr>
          </a:p>
          <a:p>
            <a:pPr marL="285750" indent="-285750" algn="ctr">
              <a:lnSpc>
                <a:spcPct val="130000"/>
              </a:lnSpc>
              <a:buFont typeface="Arial"/>
              <a:buChar char="•"/>
              <a:defRPr/>
            </a:pPr>
            <a:endParaRPr lang="en-US" altLang="ko-KR">
              <a:latin typeface="나눔스퀘어 ExtraBold"/>
              <a:ea typeface="나눔스퀘어 ExtraBold"/>
            </a:endParaRPr>
          </a:p>
          <a:p>
            <a:pPr algn="ctr">
              <a:lnSpc>
                <a:spcPct val="130000"/>
              </a:lnSpc>
              <a:defRPr/>
            </a:pPr>
            <a:endParaRPr lang="en-US" altLang="ko-KR">
              <a:latin typeface="나눔스퀘어 ExtraBold"/>
              <a:ea typeface="나눔스퀘어 ExtraBold"/>
            </a:endParaRPr>
          </a:p>
          <a:p>
            <a:pPr algn="ctr">
              <a:lnSpc>
                <a:spcPct val="130000"/>
              </a:lnSpc>
              <a:defRPr/>
            </a:pP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/>
                <a:ea typeface="나눔스퀘어 ExtraBold"/>
              </a:rPr>
              <a:t>자유게시판</a:t>
            </a:r>
            <a:br>
              <a:rPr lang="en-US" altLang="ko-KR">
                <a:latin typeface="나눔스퀘어 ExtraBold"/>
                <a:ea typeface="나눔스퀘어 ExtraBold"/>
              </a:rPr>
            </a:br>
            <a:endParaRPr lang="en-US" altLang="ko-KR">
              <a:latin typeface="나눔스퀘어 ExtraBold"/>
              <a:ea typeface="나눔스퀘어 ExtraBold"/>
            </a:endParaRPr>
          </a:p>
          <a:p>
            <a:pPr marL="285750" indent="-285750" algn="ctr">
              <a:lnSpc>
                <a:spcPct val="130000"/>
              </a:lnSpc>
              <a:buFont typeface="Arial"/>
              <a:buChar char="•"/>
              <a:defRPr/>
            </a:pPr>
            <a:endParaRPr lang="en-US" altLang="ko-KR">
              <a:latin typeface="나눔스퀘어 ExtraBold"/>
              <a:ea typeface="나눔스퀘어 ExtraBold"/>
            </a:endParaRPr>
          </a:p>
          <a:p>
            <a:pPr algn="ctr">
              <a:lnSpc>
                <a:spcPct val="130000"/>
              </a:lnSpc>
              <a:defRPr/>
            </a:pPr>
            <a:r>
              <a:rPr lang="en-US" altLang="ko-KR" sz="1600">
                <a:latin typeface="나눔스퀘어 ExtraBold"/>
                <a:ea typeface="나눔스퀘어 ExtraBold"/>
              </a:rPr>
              <a:t> </a:t>
            </a:r>
            <a:endParaRPr lang="en-US" altLang="ko-KR" sz="1600">
              <a:latin typeface="나눔스퀘어 ExtraBold"/>
              <a:ea typeface="나눔스퀘어 ExtraBold"/>
            </a:endParaRPr>
          </a:p>
          <a:p>
            <a:pPr algn="ctr">
              <a:lnSpc>
                <a:spcPct val="130000"/>
              </a:lnSpc>
              <a:defRPr/>
            </a:pP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/>
                <a:ea typeface="나눔스퀘어 ExtraBold"/>
              </a:rPr>
              <a:t>실거래가 제공 </a:t>
            </a:r>
            <a:br>
              <a:rPr lang="en-US" altLang="ko-KR">
                <a:latin typeface="나눔스퀘어 ExtraBold"/>
                <a:ea typeface="나눔스퀘어 ExtraBold"/>
              </a:rPr>
            </a:br>
            <a:endParaRPr lang="ko-KR" altLang="en-US">
              <a:latin typeface="나눔스퀘어 ExtraBold"/>
              <a:ea typeface="나눔스퀘어 Extra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63548" y="2286794"/>
            <a:ext cx="2882861" cy="308451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66596" y="2224164"/>
            <a:ext cx="3819310" cy="3298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>
                <a:latin typeface="나눔스퀘어 ExtraBold"/>
                <a:ea typeface="나눔스퀘어 ExtraBold"/>
              </a:rPr>
              <a:t>단방향 서비스 경험 개선</a:t>
            </a:r>
            <a:r>
              <a:rPr lang="en-US" altLang="ko-KR">
                <a:latin typeface="나눔스퀘어 ExtraBold"/>
                <a:ea typeface="나눔스퀘어 ExtraBold"/>
              </a:rPr>
              <a:t> </a:t>
            </a:r>
            <a:br>
              <a:rPr lang="en-US" altLang="ko-KR">
                <a:latin typeface="나눔스퀘어 ExtraBold"/>
                <a:ea typeface="나눔스퀘어 ExtraBold"/>
              </a:rPr>
            </a:br>
            <a:r>
              <a:rPr lang="ko-KR" altLang="en-US">
                <a:latin typeface="나눔스퀘어 ExtraBold"/>
                <a:ea typeface="나눔스퀘어 ExtraBold"/>
              </a:rPr>
              <a:t>서비스이용자 만족도 향상 </a:t>
            </a:r>
            <a:endParaRPr lang="ko-KR" altLang="en-US">
              <a:latin typeface="나눔스퀘어 ExtraBold"/>
              <a:ea typeface="나눔스퀘어 ExtraBold"/>
            </a:endParaRPr>
          </a:p>
          <a:p>
            <a:pPr>
              <a:lnSpc>
                <a:spcPct val="130000"/>
              </a:lnSpc>
              <a:defRPr/>
            </a:pPr>
            <a:endParaRPr lang="en-US" altLang="ko-KR">
              <a:latin typeface="나눔스퀘어 ExtraBold"/>
              <a:ea typeface="나눔스퀘어 ExtraBold"/>
            </a:endParaRPr>
          </a:p>
          <a:p>
            <a:pPr>
              <a:lnSpc>
                <a:spcPct val="130000"/>
              </a:lnSpc>
              <a:defRPr/>
            </a:pPr>
            <a:br>
              <a:rPr lang="en-US" altLang="ko-KR">
                <a:latin typeface="나눔스퀘어 ExtraBold"/>
                <a:ea typeface="나눔스퀘어 ExtraBold"/>
              </a:rPr>
            </a:br>
            <a:r>
              <a:rPr lang="ko-KR" altLang="en-US">
                <a:latin typeface="나눔스퀘어 ExtraBold"/>
                <a:ea typeface="나눔스퀘어 ExtraBold"/>
              </a:rPr>
              <a:t>부동산 관련 온라인 커뮤니티 조성 가능</a:t>
            </a:r>
            <a:br>
              <a:rPr lang="en-US" altLang="ko-KR">
                <a:latin typeface="나눔스퀘어 ExtraBold"/>
                <a:ea typeface="나눔스퀘어 ExtraBold"/>
              </a:rPr>
            </a:br>
            <a:r>
              <a:rPr lang="ko-KR" altLang="en-US">
                <a:latin typeface="나눔스퀘어 ExtraBold"/>
                <a:ea typeface="나눔스퀘어 ExtraBold"/>
              </a:rPr>
              <a:t>주택 관련 정보 공유 가능 </a:t>
            </a:r>
            <a:endParaRPr lang="ko-KR" altLang="en-US">
              <a:latin typeface="나눔스퀘어 ExtraBold"/>
              <a:ea typeface="나눔스퀘어 ExtraBold"/>
            </a:endParaRPr>
          </a:p>
          <a:p>
            <a:pPr>
              <a:lnSpc>
                <a:spcPct val="130000"/>
              </a:lnSpc>
              <a:defRPr/>
            </a:pPr>
            <a:endParaRPr lang="en-US" altLang="ko-KR">
              <a:latin typeface="나눔스퀘어 ExtraBold"/>
              <a:ea typeface="나눔스퀘어 ExtraBold"/>
            </a:endParaRPr>
          </a:p>
          <a:p>
            <a:pPr>
              <a:lnSpc>
                <a:spcPct val="130000"/>
              </a:lnSpc>
              <a:defRPr/>
            </a:pPr>
            <a:br>
              <a:rPr lang="en-US" altLang="ko-KR">
                <a:latin typeface="나눔스퀘어 ExtraBold"/>
                <a:ea typeface="나눔스퀘어 ExtraBold"/>
              </a:rPr>
            </a:br>
            <a:r>
              <a:rPr lang="ko-KR" altLang="en-US">
                <a:latin typeface="나눔스퀘어 ExtraBold"/>
                <a:ea typeface="나눔스퀘어 ExtraBold"/>
              </a:rPr>
              <a:t>직관적인 정보 제공 </a:t>
            </a:r>
            <a:r>
              <a:rPr lang="en-US" altLang="ko-KR">
                <a:latin typeface="나눔스퀘어 ExtraBold"/>
                <a:ea typeface="나눔스퀘어 ExtraBold"/>
              </a:rPr>
              <a:t>/  </a:t>
            </a:r>
            <a:r>
              <a:rPr lang="ko-KR" altLang="en-US">
                <a:latin typeface="나눔스퀘어 ExtraBold"/>
                <a:ea typeface="나눔스퀘어 ExtraBold"/>
              </a:rPr>
              <a:t>효율적</a:t>
            </a:r>
            <a:endParaRPr lang="en-US" altLang="ko-KR" sz="1400"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5DA064-CAF4-BD59-C78D-A94C6FEBD1B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ECEF5"/>
          </a:solidFill>
          <a:ln>
            <a:solidFill>
              <a:srgbClr val="6ECE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1A450A9-55A0-04C6-1001-67337C08CE86}"/>
              </a:ext>
            </a:extLst>
          </p:cNvPr>
          <p:cNvSpPr/>
          <p:nvPr/>
        </p:nvSpPr>
        <p:spPr>
          <a:xfrm>
            <a:off x="3374417" y="5397966"/>
            <a:ext cx="5443157" cy="100629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4800" b="1" kern="0" dirty="0">
                <a:solidFill>
                  <a:prstClr val="whit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THANK YOU!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728" y="601515"/>
            <a:ext cx="4660537" cy="479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05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5DA064-CAF4-BD59-C78D-A94C6FEBD1B7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6ECEF5"/>
          </a:solidFill>
          <a:ln>
            <a:solidFill>
              <a:srgbClr val="6ECE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E967493-8D40-7807-73F5-B4FF4BFBA388}"/>
              </a:ext>
            </a:extLst>
          </p:cNvPr>
          <p:cNvCxnSpPr/>
          <p:nvPr/>
        </p:nvCxnSpPr>
        <p:spPr>
          <a:xfrm>
            <a:off x="1722268" y="234370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2CE2E15-11A2-0272-0076-B7DD46AC4629}"/>
              </a:ext>
            </a:extLst>
          </p:cNvPr>
          <p:cNvSpPr txBox="1"/>
          <p:nvPr/>
        </p:nvSpPr>
        <p:spPr>
          <a:xfrm>
            <a:off x="1767396" y="2936557"/>
            <a:ext cx="2561208" cy="984885"/>
          </a:xfrm>
          <a:prstGeom prst="rect">
            <a:avLst/>
          </a:prstGeom>
          <a:solidFill>
            <a:srgbClr val="6ECEF5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Content</a:t>
            </a:r>
          </a:p>
          <a:p>
            <a:pPr algn="ctr"/>
            <a:endParaRPr lang="en-US" altLang="ko-KR" sz="1600" b="1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02483" y="2249218"/>
            <a:ext cx="3275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 소개</a:t>
            </a:r>
            <a:endParaRPr lang="en-US" altLang="ko-KR" sz="2000" dirty="0" smtClean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02481" y="4397719"/>
            <a:ext cx="3275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기대 효과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02481" y="3323468"/>
            <a:ext cx="3275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 및 구현 내용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410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647" y="-10011"/>
            <a:ext cx="12192000" cy="6858000"/>
          </a:xfrm>
          <a:prstGeom prst="rect">
            <a:avLst/>
          </a:prstGeom>
          <a:solidFill>
            <a:srgbClr val="6ecef5"/>
          </a:solidFill>
          <a:ln>
            <a:solidFill>
              <a:srgbClr val="6ece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4798479" y="227270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984632" y="2852106"/>
            <a:ext cx="2234029" cy="11337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821042" y="2923682"/>
            <a:ext cx="2561208" cy="998713"/>
          </a:xfrm>
          <a:prstGeom prst="rect">
            <a:avLst/>
          </a:prstGeom>
          <a:solidFill>
            <a:srgbClr val="6ecef5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endParaRPr lang="en-US" altLang="ko-KR">
              <a:latin typeface="나눔스퀘어 ExtraBold"/>
              <a:ea typeface="나눔스퀘어 ExtraBold"/>
            </a:endParaRPr>
          </a:p>
          <a:p>
            <a:pPr algn="ctr">
              <a:defRPr/>
            </a:pPr>
            <a:r>
              <a:rPr lang="ko-KR" altLang="en-US" sz="2400" b="1">
                <a:solidFill>
                  <a:schemeClr val="bg1"/>
                </a:solidFill>
                <a:latin typeface="나눔스퀘어 ExtraBold"/>
                <a:ea typeface="나눔스퀘어 ExtraBold"/>
              </a:rPr>
              <a:t>프로젝트 소개</a:t>
            </a:r>
            <a:endParaRPr lang="ko-KR" altLang="en-US" sz="2400" b="1">
              <a:solidFill>
                <a:schemeClr val="bg1"/>
              </a:solidFill>
              <a:latin typeface="나눔스퀘어 ExtraBold"/>
              <a:ea typeface="나눔스퀘어 ExtraBold"/>
            </a:endParaRPr>
          </a:p>
          <a:p>
            <a:pPr lvl="0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6ece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 rot="0">
            <a:off x="488950" y="1016000"/>
            <a:ext cx="11214100" cy="5742215"/>
            <a:chOff x="488950" y="1016000"/>
            <a:chExt cx="11214100" cy="5742215"/>
          </a:xfrm>
        </p:grpSpPr>
        <p:sp>
          <p:nvSpPr>
            <p:cNvPr id="5" name="직사각형 4"/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084513" y="308143"/>
            <a:ext cx="6096000" cy="4519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400" b="1" ker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프로젝트 소개</a:t>
            </a:r>
            <a:endParaRPr lang="en-US" altLang="ko-KR" sz="2400" b="1" kern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790145" y="1456557"/>
            <a:ext cx="4814368" cy="36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나눔스퀘어_ac ExtraBold"/>
                <a:ea typeface="나눔스퀘어_ac ExtraBold"/>
              </a:rPr>
              <a:t>부동산 커뮤니티 </a:t>
            </a:r>
            <a:r>
              <a:rPr lang="en-US" altLang="ko-KR" b="1">
                <a:latin typeface="나눔스퀘어_ac ExtraBold"/>
                <a:ea typeface="나눔스퀘어_ac ExtraBold"/>
              </a:rPr>
              <a:t>&amp;</a:t>
            </a:r>
            <a:r>
              <a:rPr lang="ko-KR" altLang="en-US" b="1">
                <a:latin typeface="나눔스퀘어_ac ExtraBold"/>
                <a:ea typeface="나눔스퀘어_ac ExtraBold"/>
              </a:rPr>
              <a:t> 주택 실거래가 검색 서비스</a:t>
            </a:r>
            <a:endParaRPr lang="ko-KR" altLang="en-US" b="1">
              <a:latin typeface="나눔스퀘어_ac ExtraBold"/>
              <a:ea typeface="나눔스퀘어_ac ExtraBold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180051" y="2072081"/>
            <a:ext cx="98318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213014" y="2664348"/>
            <a:ext cx="5624366" cy="2858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400">
                <a:latin typeface="나눔스퀘어"/>
                <a:ea typeface="나눔스퀘어"/>
              </a:rPr>
              <a:t>사용자가 찾고자 하는 지역의 아파트 실거래가 정보 검색 기능</a:t>
            </a:r>
            <a:endParaRPr lang="ko-KR" altLang="en-US" sz="1400">
              <a:latin typeface="나눔스퀘어"/>
              <a:ea typeface="나눔스퀘어"/>
            </a:endParaRPr>
          </a:p>
          <a:p>
            <a:pPr marL="342900" indent="-342900">
              <a:lnSpc>
                <a:spcPct val="130000"/>
              </a:lnSpc>
              <a:buAutoNum type="arabicParenR"/>
              <a:defRPr/>
            </a:pPr>
            <a:endParaRPr lang="en-US" altLang="ko-KR" sz="1400">
              <a:latin typeface="나눔스퀘어"/>
              <a:ea typeface="나눔스퀘어"/>
            </a:endParaRPr>
          </a:p>
          <a:p>
            <a:pPr marL="342900" indent="-342900">
              <a:lnSpc>
                <a:spcPct val="130000"/>
              </a:lnSpc>
              <a:buAutoNum type="arabicParenR"/>
              <a:defRPr/>
            </a:pPr>
            <a:endParaRPr lang="en-US" altLang="ko-KR" sz="1400">
              <a:latin typeface="나눔스퀘어"/>
              <a:ea typeface="나눔스퀘어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sz="1400">
                <a:latin typeface="나눔스퀘어"/>
                <a:ea typeface="나눔스퀘어"/>
              </a:rPr>
              <a:t>해당 지역 아파트의 상세정보</a:t>
            </a:r>
            <a:r>
              <a:rPr lang="en-US" altLang="ko-KR" sz="1400">
                <a:latin typeface="나눔스퀘어"/>
                <a:ea typeface="나눔스퀘어"/>
              </a:rPr>
              <a:t>(</a:t>
            </a:r>
            <a:r>
              <a:rPr lang="ko-KR" altLang="en-US" sz="1400">
                <a:latin typeface="나눔스퀘어"/>
                <a:ea typeface="나눔스퀘어"/>
              </a:rPr>
              <a:t> 매매 정보</a:t>
            </a:r>
            <a:r>
              <a:rPr lang="en-US" altLang="ko-KR" sz="1400">
                <a:latin typeface="나눔스퀘어"/>
                <a:ea typeface="나눔스퀘어"/>
              </a:rPr>
              <a:t>, </a:t>
            </a:r>
            <a:r>
              <a:rPr lang="ko-KR" altLang="en-US" sz="1400">
                <a:latin typeface="나눔스퀘어"/>
                <a:ea typeface="나눔스퀘어"/>
              </a:rPr>
              <a:t>위치정보</a:t>
            </a:r>
            <a:r>
              <a:rPr lang="en-US" altLang="ko-KR" sz="1400">
                <a:latin typeface="나눔스퀘어"/>
                <a:ea typeface="나눔스퀘어"/>
              </a:rPr>
              <a:t>, </a:t>
            </a:r>
            <a:r>
              <a:rPr lang="ko-KR" altLang="en-US" sz="1400">
                <a:latin typeface="나눔스퀘어"/>
                <a:ea typeface="나눔스퀘어"/>
              </a:rPr>
              <a:t>거래이력 등</a:t>
            </a:r>
            <a:r>
              <a:rPr lang="en-US" altLang="ko-KR" sz="1400">
                <a:latin typeface="나눔스퀘어"/>
                <a:ea typeface="나눔스퀘어"/>
              </a:rPr>
              <a:t>) </a:t>
            </a:r>
            <a:r>
              <a:rPr lang="ko-KR" altLang="en-US" sz="1400">
                <a:latin typeface="나눔스퀘어"/>
                <a:ea typeface="나눔스퀘어"/>
              </a:rPr>
              <a:t>제공 기능</a:t>
            </a:r>
            <a:endParaRPr lang="ko-KR" altLang="en-US" sz="1400">
              <a:latin typeface="나눔스퀘어"/>
              <a:ea typeface="나눔스퀘어"/>
            </a:endParaRPr>
          </a:p>
          <a:p>
            <a:pPr>
              <a:lnSpc>
                <a:spcPct val="130000"/>
              </a:lnSpc>
              <a:defRPr/>
            </a:pPr>
            <a:endParaRPr lang="en-US" altLang="ko-KR" sz="1400">
              <a:latin typeface="나눔스퀘어"/>
              <a:ea typeface="나눔스퀘어"/>
            </a:endParaRPr>
          </a:p>
          <a:p>
            <a:pPr>
              <a:lnSpc>
                <a:spcPct val="130000"/>
              </a:lnSpc>
              <a:defRPr/>
            </a:pPr>
            <a:endParaRPr lang="en-US" altLang="ko-KR" sz="1400">
              <a:latin typeface="나눔스퀘어"/>
              <a:ea typeface="나눔스퀘어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sz="1400">
                <a:latin typeface="나눔스퀘어"/>
                <a:ea typeface="나눔스퀘어"/>
              </a:rPr>
              <a:t>사용자간 매매 정보</a:t>
            </a:r>
            <a:r>
              <a:rPr lang="en-US" altLang="ko-KR" sz="1400">
                <a:latin typeface="나눔스퀘어"/>
                <a:ea typeface="나눔스퀘어"/>
              </a:rPr>
              <a:t>, </a:t>
            </a:r>
            <a:r>
              <a:rPr lang="ko-KR" altLang="en-US" sz="1400">
                <a:latin typeface="나눔스퀘어"/>
                <a:ea typeface="나눔스퀘어"/>
              </a:rPr>
              <a:t>부동산 관련 정보 공유가 가능한 자유게시판 기능</a:t>
            </a:r>
            <a:endParaRPr lang="ko-KR" altLang="en-US" sz="1400">
              <a:latin typeface="나눔스퀘어"/>
              <a:ea typeface="나눔스퀘어"/>
            </a:endParaRPr>
          </a:p>
          <a:p>
            <a:pPr>
              <a:lnSpc>
                <a:spcPct val="130000"/>
              </a:lnSpc>
              <a:defRPr/>
            </a:pPr>
            <a:endParaRPr lang="en-US" altLang="ko-KR" sz="1400">
              <a:latin typeface="나눔스퀘어"/>
              <a:ea typeface="나눔스퀘어"/>
            </a:endParaRPr>
          </a:p>
          <a:p>
            <a:pPr>
              <a:lnSpc>
                <a:spcPct val="130000"/>
              </a:lnSpc>
              <a:defRPr/>
            </a:pPr>
            <a:endParaRPr lang="en-US" altLang="ko-KR" sz="1400">
              <a:latin typeface="나눔스퀘어"/>
              <a:ea typeface="나눔스퀘어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sz="1400">
                <a:latin typeface="나눔스퀘어"/>
                <a:ea typeface="나눔스퀘어"/>
              </a:rPr>
              <a:t>챗봇을 통한 부동산 및 이용 관련 문의 상시 답변 기능</a:t>
            </a:r>
            <a:endParaRPr lang="en-US" altLang="ko-KR" sz="1400">
              <a:latin typeface="나눔스퀘어"/>
              <a:ea typeface="나눔스퀘어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43082" y="2574600"/>
            <a:ext cx="2882861" cy="30845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6ece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 rot="0">
            <a:off x="488950" y="1016000"/>
            <a:ext cx="11214100" cy="5742215"/>
            <a:chOff x="488950" y="1016000"/>
            <a:chExt cx="11214100" cy="5742215"/>
          </a:xfrm>
        </p:grpSpPr>
        <p:sp>
          <p:nvSpPr>
            <p:cNvPr id="34" name="직사각형 33"/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각 삼각형 34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각 삼각형 35"/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084513" y="308143"/>
            <a:ext cx="6096000" cy="4519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400" ker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프로젝트 소개</a:t>
            </a:r>
            <a:endParaRPr lang="en-US" altLang="ko-KR" sz="2400" kern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438750" y="1523156"/>
            <a:ext cx="7516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나눔스퀘어_ac ExtraBold"/>
                <a:ea typeface="나눔스퀘어_ac ExtraBold"/>
              </a:rPr>
              <a:t>시장 분석</a:t>
            </a:r>
            <a:endParaRPr lang="ko-KR" altLang="en-US">
              <a:latin typeface="나눔스퀘어_ac ExtraBold"/>
              <a:ea typeface="나눔스퀘어_ac ExtraBold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180051" y="2072081"/>
            <a:ext cx="98318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6197018" y="2618899"/>
            <a:ext cx="0" cy="3402339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771966" y="3574783"/>
            <a:ext cx="3886201" cy="204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atin typeface="나눔스퀘어OTF"/>
                <a:ea typeface="나눔스퀘어OTF"/>
              </a:rPr>
              <a:t>- Daum</a:t>
            </a:r>
            <a:r>
              <a:rPr lang="ko-KR" altLang="en-US" sz="1600">
                <a:latin typeface="나눔스퀘어OTF"/>
                <a:ea typeface="나눔스퀘어OTF"/>
              </a:rPr>
              <a:t> 로드뷰와 연계된 지도서비스 제공</a:t>
            </a:r>
            <a:endParaRPr lang="ko-KR" altLang="en-US" sz="1600">
              <a:latin typeface="나눔스퀘어OTF"/>
              <a:ea typeface="나눔스퀘어OTF"/>
            </a:endParaRPr>
          </a:p>
          <a:p>
            <a:pPr lvl="0">
              <a:defRPr/>
            </a:pPr>
            <a:endParaRPr lang="en-US" altLang="ko-KR" sz="1600">
              <a:latin typeface="나눔스퀘어OTF"/>
              <a:ea typeface="나눔스퀘어OTF"/>
            </a:endParaRPr>
          </a:p>
          <a:p>
            <a:pPr lvl="0">
              <a:defRPr/>
            </a:pPr>
            <a:r>
              <a:rPr lang="en-US" altLang="ko-KR" sz="1600">
                <a:latin typeface="나눔스퀘어OTF"/>
                <a:ea typeface="나눔스퀘어OTF"/>
              </a:rPr>
              <a:t>- </a:t>
            </a:r>
            <a:r>
              <a:rPr lang="ko-KR" altLang="en-US" sz="1600">
                <a:latin typeface="나눔스퀘어OTF"/>
                <a:ea typeface="나눔스퀘어OTF"/>
              </a:rPr>
              <a:t>부동산 중개인의 신뢰도 평점 제공</a:t>
            </a:r>
            <a:endParaRPr lang="ko-KR" altLang="en-US" sz="1600">
              <a:latin typeface="나눔스퀘어OTF"/>
              <a:ea typeface="나눔스퀘어OTF"/>
            </a:endParaRPr>
          </a:p>
          <a:p>
            <a:pPr lvl="0">
              <a:defRPr/>
            </a:pPr>
            <a:endParaRPr lang="en-US" altLang="ko-KR" sz="1600">
              <a:latin typeface="나눔스퀘어OTF"/>
              <a:ea typeface="나눔스퀘어OTF"/>
            </a:endParaRPr>
          </a:p>
          <a:p>
            <a:pPr lvl="0">
              <a:defRPr/>
            </a:pPr>
            <a:r>
              <a:rPr lang="en-US" altLang="ko-KR" sz="1600">
                <a:latin typeface="나눔스퀘어OTF"/>
                <a:ea typeface="나눔스퀘어OTF"/>
              </a:rPr>
              <a:t>- </a:t>
            </a:r>
            <a:r>
              <a:rPr lang="ko-KR" altLang="en-US" sz="1600">
                <a:latin typeface="나눔스퀘어OTF"/>
                <a:ea typeface="나눔스퀘어OTF"/>
              </a:rPr>
              <a:t>실거주민 리뷰 제공</a:t>
            </a:r>
            <a:endParaRPr lang="ko-KR" altLang="en-US" sz="1600">
              <a:latin typeface="나눔스퀘어OTF"/>
              <a:ea typeface="나눔스퀘어OTF"/>
            </a:endParaRPr>
          </a:p>
          <a:p>
            <a:pPr lvl="0">
              <a:defRPr/>
            </a:pPr>
            <a:endParaRPr lang="en-US" altLang="ko-KR" sz="1600">
              <a:latin typeface="나눔스퀘어OTF"/>
              <a:ea typeface="나눔스퀘어OTF"/>
            </a:endParaRPr>
          </a:p>
          <a:p>
            <a:pPr lvl="0">
              <a:defRPr/>
            </a:pPr>
            <a:r>
              <a:rPr lang="en-US" altLang="ko-KR" sz="1600">
                <a:latin typeface="나눔스퀘어OTF"/>
                <a:ea typeface="나눔스퀘어OTF"/>
              </a:rPr>
              <a:t>- </a:t>
            </a:r>
            <a:r>
              <a:rPr lang="ko-KR" altLang="en-US" sz="1600">
                <a:latin typeface="나눔스퀘어OTF"/>
                <a:ea typeface="나눔스퀘어OTF"/>
              </a:rPr>
              <a:t>부동산 관련 뉴스 제공</a:t>
            </a:r>
            <a:endParaRPr lang="ko-KR" altLang="en-US" sz="1600">
              <a:latin typeface="나눔스퀘어OTF"/>
              <a:ea typeface="나눔스퀘어OTF"/>
            </a:endParaRPr>
          </a:p>
          <a:p>
            <a:pPr lvl="0">
              <a:defRPr/>
            </a:pPr>
            <a:endParaRPr lang="ko-KR" altLang="en-US" sz="1600">
              <a:latin typeface="나눔스퀘어OTF"/>
              <a:ea typeface="나눔스퀘어OTF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33310" y="2594997"/>
            <a:ext cx="1085850" cy="51435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968928" y="3574783"/>
            <a:ext cx="3487309" cy="1795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atin typeface="나눔스퀘어OTF"/>
                <a:ea typeface="나눔스퀘어OTF"/>
              </a:rPr>
              <a:t>- </a:t>
            </a:r>
            <a:r>
              <a:rPr lang="ko-KR" altLang="en-US" sz="1600">
                <a:latin typeface="나눔스퀘어OTF"/>
                <a:ea typeface="나눔스퀘어OTF"/>
              </a:rPr>
              <a:t>집 내부 구조를 </a:t>
            </a:r>
            <a:r>
              <a:rPr lang="en-US" altLang="ko-KR" sz="1600">
                <a:latin typeface="나눔스퀘어OTF"/>
                <a:ea typeface="나눔스퀘어OTF"/>
              </a:rPr>
              <a:t>360°</a:t>
            </a:r>
            <a:r>
              <a:rPr lang="ko-KR" altLang="en-US" sz="1600">
                <a:latin typeface="나눔스퀘어OTF"/>
                <a:ea typeface="나눔스퀘어OTF"/>
              </a:rPr>
              <a:t>뷰로 제공</a:t>
            </a:r>
            <a:endParaRPr lang="ko-KR" altLang="en-US" sz="1600">
              <a:latin typeface="나눔스퀘어OTF"/>
              <a:ea typeface="나눔스퀘어OTF"/>
            </a:endParaRPr>
          </a:p>
          <a:p>
            <a:pPr lvl="0">
              <a:defRPr/>
            </a:pPr>
            <a:endParaRPr lang="en-US" altLang="ko-KR" sz="1600">
              <a:latin typeface="나눔스퀘어OTF"/>
              <a:ea typeface="나눔스퀘어OTF"/>
            </a:endParaRPr>
          </a:p>
          <a:p>
            <a:pPr lvl="0">
              <a:defRPr/>
            </a:pPr>
            <a:r>
              <a:rPr lang="en-US" altLang="ko-KR" sz="1600">
                <a:latin typeface="나눔스퀘어OTF"/>
                <a:ea typeface="나눔스퀘어OTF"/>
              </a:rPr>
              <a:t>- </a:t>
            </a:r>
            <a:r>
              <a:rPr lang="ko-KR" altLang="en-US" sz="1600">
                <a:latin typeface="나눔스퀘어OTF"/>
                <a:ea typeface="나눔스퀘어OTF"/>
              </a:rPr>
              <a:t>주변 편의시설 정보 제공</a:t>
            </a:r>
            <a:endParaRPr lang="ko-KR" altLang="en-US" sz="1600">
              <a:latin typeface="나눔스퀘어OTF"/>
              <a:ea typeface="나눔스퀘어OTF"/>
            </a:endParaRPr>
          </a:p>
          <a:p>
            <a:pPr lvl="0">
              <a:defRPr/>
            </a:pPr>
            <a:endParaRPr lang="en-US" altLang="ko-KR" sz="1600">
              <a:latin typeface="나눔스퀘어OTF"/>
              <a:ea typeface="나눔스퀘어OTF"/>
            </a:endParaRPr>
          </a:p>
          <a:p>
            <a:pPr lvl="0">
              <a:defRPr/>
            </a:pPr>
            <a:r>
              <a:rPr lang="en-US" altLang="ko-KR" sz="1600">
                <a:latin typeface="나눔스퀘어OTF"/>
                <a:ea typeface="나눔스퀘어OTF"/>
              </a:rPr>
              <a:t>- </a:t>
            </a:r>
            <a:r>
              <a:rPr lang="ko-KR" altLang="en-US" sz="1600">
                <a:latin typeface="나눔스퀘어OTF"/>
                <a:ea typeface="나눔스퀘어OTF"/>
              </a:rPr>
              <a:t>이사 견적 서비스 제공</a:t>
            </a:r>
            <a:endParaRPr lang="ko-KR" altLang="en-US" sz="1600">
              <a:latin typeface="나눔스퀘어OTF"/>
              <a:ea typeface="나눔스퀘어OTF"/>
            </a:endParaRPr>
          </a:p>
          <a:p>
            <a:pPr lvl="0">
              <a:defRPr/>
            </a:pPr>
            <a:endParaRPr lang="en-US" altLang="ko-KR" sz="1600">
              <a:latin typeface="나눔스퀘어OTF"/>
              <a:ea typeface="나눔스퀘어OTF"/>
            </a:endParaRPr>
          </a:p>
          <a:p>
            <a:pPr lvl="0">
              <a:defRPr/>
            </a:pPr>
            <a:r>
              <a:rPr lang="en-US" altLang="ko-KR" sz="1600">
                <a:latin typeface="나눔스퀘어OTF"/>
                <a:ea typeface="나눔스퀘어OTF"/>
              </a:rPr>
              <a:t>- </a:t>
            </a:r>
            <a:r>
              <a:rPr lang="ko-KR" altLang="en-US" sz="1600">
                <a:latin typeface="나눔스퀘어OTF"/>
                <a:ea typeface="나눔스퀘어OTF"/>
              </a:rPr>
              <a:t>외부 사진 </a:t>
            </a:r>
            <a:r>
              <a:rPr lang="en-US" altLang="ko-KR" sz="1600">
                <a:latin typeface="나눔스퀘어OTF"/>
                <a:ea typeface="나눔스퀘어OTF"/>
              </a:rPr>
              <a:t>x </a:t>
            </a:r>
            <a:r>
              <a:rPr lang="ko-KR" altLang="en-US" sz="1600">
                <a:latin typeface="나눔스퀘어OTF"/>
                <a:ea typeface="나눔스퀘어OTF"/>
              </a:rPr>
              <a:t>금액 전면 표기 </a:t>
            </a:r>
            <a:r>
              <a:rPr lang="en-US" altLang="ko-KR" sz="1600">
                <a:latin typeface="나눔스퀘어OTF"/>
                <a:ea typeface="나눔스퀘어OTF"/>
              </a:rPr>
              <a:t>x</a:t>
            </a:r>
            <a:endParaRPr lang="en-US" altLang="ko-KR" sz="1600">
              <a:latin typeface="나눔스퀘어OTF"/>
              <a:ea typeface="나눔스퀘어OTF"/>
            </a:endParaRPr>
          </a:p>
        </p:txBody>
      </p:sp>
      <p:pic>
        <p:nvPicPr>
          <p:cNvPr id="1028" name="Picture 4" descr="다방 'BLUE 캠페인'.. &quot;건전한 부동산 거래 문화 조성한다&quot;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228184" y="2596312"/>
            <a:ext cx="968802" cy="588201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6ece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 rot="0">
            <a:off x="488950" y="1003688"/>
            <a:ext cx="11214100" cy="5742215"/>
            <a:chOff x="488950" y="1016000"/>
            <a:chExt cx="11214100" cy="5742215"/>
          </a:xfrm>
        </p:grpSpPr>
        <p:sp>
          <p:nvSpPr>
            <p:cNvPr id="5" name="직사각형 4"/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514269" y="4407237"/>
            <a:ext cx="2521142" cy="1096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  <a:latin typeface="나눔스퀘어OTF"/>
                <a:ea typeface="나눔스퀘어OTF"/>
              </a:rPr>
              <a:t>자유게시판</a:t>
            </a: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  <a:latin typeface="나눔스퀘어OTF"/>
              <a:ea typeface="나눔스퀘어OTF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  <a:latin typeface="나눔스퀘어OTF"/>
                <a:ea typeface="나눔스퀘어OTF"/>
              </a:rPr>
              <a:t>이용자간</a:t>
            </a: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  <a:latin typeface="나눔스퀘어OTF"/>
                <a:ea typeface="나눔스퀘어OTF"/>
              </a:rPr>
              <a:t> </a:t>
            </a: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  <a:latin typeface="나눔스퀘어OTF"/>
                <a:ea typeface="나눔스퀘어OTF"/>
              </a:rPr>
              <a:t>의견을 나눌 수 있는 </a:t>
            </a:r>
            <a:endParaRPr lang="ko-KR" altLang="en-US" sz="1400">
              <a:solidFill>
                <a:prstClr val="black">
                  <a:lumMod val="65000"/>
                  <a:lumOff val="35000"/>
                </a:prstClr>
              </a:solidFill>
              <a:latin typeface="나눔스퀘어OTF"/>
              <a:ea typeface="나눔스퀘어OTF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  <a:latin typeface="나눔스퀘어OTF"/>
                <a:ea typeface="나눔스퀘어OTF"/>
              </a:rPr>
              <a:t>자유게시판 기능</a:t>
            </a:r>
            <a:endParaRPr lang="en-US" altLang="ko-KR" sz="1400">
              <a:solidFill>
                <a:prstClr val="black">
                  <a:lumMod val="65000"/>
                  <a:lumOff val="35000"/>
                </a:prstClr>
              </a:solidFill>
              <a:latin typeface="나눔스퀘어OTF"/>
              <a:ea typeface="나눔스퀘어OTF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955481" y="4407237"/>
            <a:ext cx="2521142" cy="1096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  <a:latin typeface="나눔스퀘어OTF"/>
                <a:ea typeface="나눔스퀘어OTF"/>
              </a:rPr>
              <a:t>챗봇 기능</a:t>
            </a: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  <a:latin typeface="나눔스퀘어OTF"/>
                <a:ea typeface="나눔스퀘어OTF"/>
              </a:rPr>
              <a:t> </a:t>
            </a:r>
            <a:endParaRPr lang="en-US" altLang="ko-KR" sz="1600" b="1">
              <a:solidFill>
                <a:prstClr val="black">
                  <a:lumMod val="65000"/>
                  <a:lumOff val="35000"/>
                </a:prstClr>
              </a:solidFill>
              <a:latin typeface="나눔스퀘어OTF"/>
              <a:ea typeface="나눔스퀘어OTF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  <a:latin typeface="나눔스퀘어OTF"/>
                <a:ea typeface="나눔스퀘어OTF"/>
              </a:rPr>
              <a:t>24</a:t>
            </a: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  <a:latin typeface="나눔스퀘어OTF"/>
                <a:ea typeface="나눔스퀘어OTF"/>
              </a:rPr>
              <a:t>시간 자유로운 </a:t>
            </a:r>
            <a:endParaRPr lang="ko-KR" altLang="en-US" sz="1400">
              <a:solidFill>
                <a:prstClr val="black">
                  <a:lumMod val="65000"/>
                  <a:lumOff val="35000"/>
                </a:prstClr>
              </a:solidFill>
              <a:latin typeface="나눔스퀘어OTF"/>
              <a:ea typeface="나눔스퀘어OTF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  <a:latin typeface="나눔스퀘어OTF"/>
                <a:ea typeface="나눔스퀘어OTF"/>
              </a:rPr>
              <a:t>상담 및 질문가능</a:t>
            </a:r>
            <a:endParaRPr lang="ko-KR" altLang="en-US" sz="1000">
              <a:solidFill>
                <a:prstClr val="black">
                  <a:lumMod val="65000"/>
                  <a:lumOff val="35000"/>
                </a:prstClr>
              </a:solidFill>
              <a:latin typeface="나눔스퀘어OTF"/>
              <a:ea typeface="나눔스퀘어OTF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261838" y="4407237"/>
            <a:ext cx="2521142" cy="1096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  <a:latin typeface="나눔스퀘어OTF"/>
                <a:ea typeface="나눔스퀘어OTF"/>
              </a:rPr>
              <a:t>신뢰 있는 정보 제공</a:t>
            </a: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  <a:latin typeface="나눔스퀘어OTF"/>
              <a:ea typeface="나눔스퀘어OTF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  <a:latin typeface="나눔스퀘어OTF"/>
                <a:ea typeface="나눔스퀘어OTF"/>
              </a:rPr>
              <a:t>국토교통부 </a:t>
            </a: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  <a:latin typeface="나눔스퀘어OTF"/>
                <a:ea typeface="나눔스퀘어OTF"/>
              </a:rPr>
              <a:t>API</a:t>
            </a: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  <a:latin typeface="나눔스퀘어OTF"/>
                <a:ea typeface="나눔스퀘어OTF"/>
              </a:rPr>
              <a:t>를 활용한</a:t>
            </a:r>
            <a:endParaRPr lang="ko-KR" altLang="en-US" sz="1400">
              <a:solidFill>
                <a:prstClr val="black">
                  <a:lumMod val="65000"/>
                  <a:lumOff val="35000"/>
                </a:prstClr>
              </a:solidFill>
              <a:latin typeface="나눔스퀘어OTF"/>
              <a:ea typeface="나눔스퀘어OTF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  <a:latin typeface="나눔스퀘어OTF"/>
                <a:ea typeface="나눔스퀘어OTF"/>
              </a:rPr>
              <a:t>부동산 실거래가 제공</a:t>
            </a:r>
            <a:endParaRPr lang="ko-KR" altLang="en-US" sz="1000">
              <a:solidFill>
                <a:prstClr val="black">
                  <a:lumMod val="65000"/>
                  <a:lumOff val="35000"/>
                </a:prstClr>
              </a:solidFill>
              <a:latin typeface="나눔스퀘어OTF"/>
              <a:ea typeface="나눔스퀘어OTF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084513" y="308143"/>
            <a:ext cx="6096000" cy="4519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400" b="1" ker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프로젝트 소개</a:t>
            </a:r>
            <a:endParaRPr lang="en-US" altLang="ko-KR" sz="2400" b="1" kern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37732" y="1540002"/>
            <a:ext cx="7516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나눔스퀘어_ac ExtraBold"/>
                <a:ea typeface="나눔스퀘어_ac ExtraBold"/>
              </a:rPr>
              <a:t>차별화 전략</a:t>
            </a:r>
            <a:endParaRPr lang="ko-KR" altLang="en-US">
              <a:latin typeface="나눔스퀘어_ac ExtraBold"/>
              <a:ea typeface="나눔스퀘어_ac ExtraBold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1180051" y="2072081"/>
            <a:ext cx="98318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 rot="0">
            <a:off x="1282707" y="2449956"/>
            <a:ext cx="9324918" cy="1599666"/>
            <a:chOff x="1232806" y="3059418"/>
            <a:chExt cx="9324918" cy="1599666"/>
          </a:xfrm>
        </p:grpSpPr>
        <p:grpSp>
          <p:nvGrpSpPr>
            <p:cNvPr id="18" name="그룹 17"/>
            <p:cNvGrpSpPr/>
            <p:nvPr/>
          </p:nvGrpSpPr>
          <p:grpSpPr>
            <a:xfrm rot="0">
              <a:off x="1232806" y="3059418"/>
              <a:ext cx="389086" cy="389086"/>
              <a:chOff x="1073150" y="1506390"/>
              <a:chExt cx="389086" cy="389086"/>
            </a:xfrm>
          </p:grpSpPr>
          <p:sp>
            <p:nvSpPr>
              <p:cNvPr id="6" name="눈물 방울 5"/>
              <p:cNvSpPr/>
              <p:nvPr/>
            </p:nvSpPr>
            <p:spPr>
              <a:xfrm rot="5400000">
                <a:off x="1073150" y="1506390"/>
                <a:ext cx="389086" cy="389086"/>
              </a:xfrm>
              <a:prstGeom prst="teardrop">
                <a:avLst>
                  <a:gd name="adj" fmla="val 100000"/>
                </a:avLst>
              </a:prstGeom>
              <a:solidFill>
                <a:srgbClr val="6ece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117434" y="1522967"/>
                <a:ext cx="26241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b="1" kern="0">
                    <a:solidFill>
                      <a:prstClr val="white"/>
                    </a:solidFill>
                  </a:rPr>
                  <a:t>1</a:t>
                </a:r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9" name="한쪽 모서리가 둥근 사각형 18"/>
            <p:cNvSpPr/>
            <p:nvPr/>
          </p:nvSpPr>
          <p:spPr>
            <a:xfrm>
              <a:off x="1774578" y="3459841"/>
              <a:ext cx="2070630" cy="1199243"/>
            </a:xfrm>
            <a:prstGeom prst="round1Rect">
              <a:avLst>
                <a:gd name="adj" fmla="val 16667"/>
              </a:avLst>
            </a:prstGeom>
            <a:noFill/>
            <a:ln>
              <a:solidFill>
                <a:srgbClr val="3d9d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 rot="0">
              <a:off x="4589064" y="3059418"/>
              <a:ext cx="389086" cy="389086"/>
              <a:chOff x="1073150" y="1506390"/>
              <a:chExt cx="389086" cy="389086"/>
            </a:xfrm>
          </p:grpSpPr>
          <p:sp>
            <p:nvSpPr>
              <p:cNvPr id="24" name="눈물 방울 23"/>
              <p:cNvSpPr/>
              <p:nvPr/>
            </p:nvSpPr>
            <p:spPr>
              <a:xfrm rot="5400000">
                <a:off x="1073150" y="1506390"/>
                <a:ext cx="389086" cy="389086"/>
              </a:xfrm>
              <a:prstGeom prst="teardrop">
                <a:avLst>
                  <a:gd name="adj" fmla="val 100000"/>
                </a:avLst>
              </a:prstGeom>
              <a:solidFill>
                <a:srgbClr val="6ece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1117434" y="1522967"/>
                <a:ext cx="26241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b="1" kern="0">
                    <a:solidFill>
                      <a:prstClr val="white"/>
                    </a:solidFill>
                  </a:rPr>
                  <a:t>2</a:t>
                </a:r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6" name="한쪽 모서리가 둥근 사각형 25"/>
            <p:cNvSpPr/>
            <p:nvPr/>
          </p:nvSpPr>
          <p:spPr>
            <a:xfrm>
              <a:off x="5130836" y="3459841"/>
              <a:ext cx="2070630" cy="1199243"/>
            </a:xfrm>
            <a:prstGeom prst="round1Rect">
              <a:avLst>
                <a:gd name="adj" fmla="val 16667"/>
              </a:avLst>
            </a:prstGeom>
            <a:noFill/>
            <a:ln>
              <a:solidFill>
                <a:srgbClr val="3d9d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8" name="그룹 27"/>
            <p:cNvGrpSpPr/>
            <p:nvPr/>
          </p:nvGrpSpPr>
          <p:grpSpPr>
            <a:xfrm rot="0">
              <a:off x="7945322" y="3059418"/>
              <a:ext cx="389086" cy="389086"/>
              <a:chOff x="1073150" y="1506390"/>
              <a:chExt cx="389086" cy="389086"/>
            </a:xfrm>
          </p:grpSpPr>
          <p:sp>
            <p:nvSpPr>
              <p:cNvPr id="29" name="눈물 방울 28"/>
              <p:cNvSpPr/>
              <p:nvPr/>
            </p:nvSpPr>
            <p:spPr>
              <a:xfrm rot="5400000">
                <a:off x="1073150" y="1506390"/>
                <a:ext cx="389086" cy="389086"/>
              </a:xfrm>
              <a:prstGeom prst="teardrop">
                <a:avLst>
                  <a:gd name="adj" fmla="val 100000"/>
                </a:avLst>
              </a:prstGeom>
              <a:solidFill>
                <a:srgbClr val="6ece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1117434" y="1522967"/>
                <a:ext cx="26241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b="1" kern="0">
                    <a:solidFill>
                      <a:prstClr val="white"/>
                    </a:solidFill>
                  </a:rPr>
                  <a:t>3</a:t>
                </a:r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한쪽 모서리가 둥근 사각형 30"/>
            <p:cNvSpPr/>
            <p:nvPr/>
          </p:nvSpPr>
          <p:spPr>
            <a:xfrm>
              <a:off x="8487094" y="3459841"/>
              <a:ext cx="2070630" cy="1199243"/>
            </a:xfrm>
            <a:prstGeom prst="round1Rect">
              <a:avLst>
                <a:gd name="adj" fmla="val 16667"/>
              </a:avLst>
            </a:prstGeom>
            <a:noFill/>
            <a:ln>
              <a:solidFill>
                <a:srgbClr val="3d9d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657836" y="3582657"/>
              <a:ext cx="979153" cy="95361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373519" y="3649488"/>
              <a:ext cx="872747" cy="819947"/>
            </a:xfrm>
            <a:prstGeom prst="rect">
              <a:avLst/>
            </a:prstGeom>
          </p:spPr>
        </p:pic>
      </p:grp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58569" y="2973195"/>
            <a:ext cx="943977" cy="953610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6ece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 rot="0">
            <a:off x="488950" y="1016000"/>
            <a:ext cx="11214100" cy="5742215"/>
            <a:chOff x="488950" y="1016000"/>
            <a:chExt cx="11214100" cy="5742215"/>
          </a:xfrm>
        </p:grpSpPr>
        <p:sp>
          <p:nvSpPr>
            <p:cNvPr id="5" name="직사각형 4"/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084513" y="308143"/>
            <a:ext cx="6096000" cy="4519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400" b="1" kern="0">
                <a:solidFill>
                  <a:prstClr val="white"/>
                </a:solidFill>
                <a:latin typeface="나눔스퀘어 Bold"/>
                <a:ea typeface="나눔스퀘어 Bold"/>
              </a:rPr>
              <a:t>프로젝트 소개</a:t>
            </a:r>
            <a:endParaRPr lang="en-US" altLang="ko-KR" sz="2400" b="1" kern="0">
              <a:solidFill>
                <a:prstClr val="white"/>
              </a:solidFill>
              <a:latin typeface="나눔스퀘어 Bold"/>
              <a:ea typeface="나눔스퀘어 Bold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180051" y="2072081"/>
            <a:ext cx="98318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337732" y="1540002"/>
            <a:ext cx="7516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나눔스퀘어 Bold"/>
                <a:ea typeface="나눔스퀘어 Bold"/>
              </a:rPr>
              <a:t>일정 관리 및 진행상황</a:t>
            </a:r>
            <a:endParaRPr lang="ko-KR" altLang="en-US">
              <a:latin typeface="나눔스퀘어 Bold"/>
              <a:ea typeface="나눔스퀘어 Bold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180051" y="2072081"/>
            <a:ext cx="98318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6"/>
          <p:cNvGraphicFramePr>
            <a:graphicFrameLocks noGrp="1"/>
          </p:cNvGraphicFramePr>
          <p:nvPr/>
        </p:nvGraphicFramePr>
        <p:xfrm>
          <a:off x="1231461" y="2726028"/>
          <a:ext cx="9831903" cy="2323206"/>
        </p:xfrm>
        <a:graphic>
          <a:graphicData uri="http://schemas.openxmlformats.org/drawingml/2006/table">
            <a:tbl>
              <a:tblPr firstRow="1" bandRow="1">
                <a:tableStyleId>{306799F8-075E-4A3A-A7F6-7FBC6576F1A4}</a:tableStyleId>
              </a:tblPr>
              <a:tblGrid>
                <a:gridCol w="1089327"/>
                <a:gridCol w="2340203"/>
                <a:gridCol w="688932"/>
                <a:gridCol w="688931"/>
                <a:gridCol w="713984"/>
                <a:gridCol w="701457"/>
                <a:gridCol w="701458"/>
                <a:gridCol w="726509"/>
                <a:gridCol w="726510"/>
                <a:gridCol w="713983"/>
                <a:gridCol w="740609"/>
              </a:tblGrid>
              <a:tr h="365760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분류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항목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날짜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16</a:t>
                      </a:r>
                      <a:endParaRPr lang="ko-KR" alt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17</a:t>
                      </a:r>
                      <a:endParaRPr lang="ko-KR" alt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18</a:t>
                      </a:r>
                      <a:endParaRPr lang="ko-KR" alt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19</a:t>
                      </a:r>
                      <a:endParaRPr lang="ko-KR" alt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</a:t>
                      </a:r>
                      <a:endParaRPr lang="ko-KR" alt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21</a:t>
                      </a:r>
                      <a:endParaRPr lang="ko-KR" alt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22</a:t>
                      </a:r>
                      <a:endParaRPr lang="ko-KR" alt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23</a:t>
                      </a:r>
                      <a:endParaRPr lang="ko-KR" alt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24</a:t>
                      </a:r>
                      <a:endParaRPr lang="ko-KR" alt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335280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나눔스퀘어OTF"/>
                          <a:ea typeface="나눔스퀘어OTF"/>
                        </a:rPr>
                        <a:t>설계 및 기획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OTF"/>
                        <a:ea typeface="나눔스퀘어OTF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OTF"/>
                          <a:ea typeface="나눔스퀘어OTF"/>
                        </a:rPr>
                        <a:t>DB</a:t>
                      </a:r>
                      <a:r>
                        <a:rPr lang="en-US" altLang="ko-KR" sz="1000" baseline="0">
                          <a:solidFill>
                            <a:schemeClr val="tx1"/>
                          </a:solidFill>
                          <a:latin typeface="나눔스퀘어OTF"/>
                          <a:ea typeface="나눔스퀘어OTF"/>
                        </a:rPr>
                        <a:t> </a:t>
                      </a:r>
                      <a:r>
                        <a:rPr lang="ko-KR" altLang="en-US" sz="1000" baseline="0">
                          <a:solidFill>
                            <a:schemeClr val="tx1"/>
                          </a:solidFill>
                          <a:latin typeface="나눔스퀘어OTF"/>
                          <a:ea typeface="나눔스퀘어OTF"/>
                        </a:rPr>
                        <a:t>설계 및 구축</a:t>
                      </a:r>
                      <a:br>
                        <a:rPr lang="en-US" altLang="ko-KR" sz="1000" baseline="0">
                          <a:solidFill>
                            <a:schemeClr val="tx1"/>
                          </a:solidFill>
                          <a:latin typeface="나눔스퀘어OTF"/>
                          <a:ea typeface="나눔스퀘어OTF"/>
                        </a:rPr>
                      </a:br>
                      <a:r>
                        <a:rPr lang="en-US" altLang="ko-KR" sz="1000" baseline="0">
                          <a:solidFill>
                            <a:schemeClr val="tx1"/>
                          </a:solidFill>
                          <a:latin typeface="나눔스퀘어OTF"/>
                          <a:ea typeface="나눔스퀘어OTF"/>
                        </a:rPr>
                        <a:t>Backend – Frontend </a:t>
                      </a:r>
                      <a:r>
                        <a:rPr lang="ko-KR" altLang="en-US" sz="1000" baseline="0">
                          <a:solidFill>
                            <a:schemeClr val="tx1"/>
                          </a:solidFill>
                          <a:latin typeface="나눔스퀘어OTF"/>
                          <a:ea typeface="나눔스퀘어OTF"/>
                        </a:rPr>
                        <a:t>환경 구축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OTF"/>
                        <a:ea typeface="나눔스퀘어OTF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latin typeface="나눔스퀘어OTF"/>
                        <a:ea typeface="나눔스퀘어OTF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rgbClr val="6ecef5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latin typeface="나눔스퀘어OTF"/>
                        <a:ea typeface="나눔스퀘어OTF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latin typeface="나눔스퀘어OTF"/>
                        <a:ea typeface="나눔스퀘어OTF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latin typeface="나눔스퀘어OTF"/>
                        <a:ea typeface="나눔스퀘어OTF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latin typeface="나눔스퀘어OTF"/>
                        <a:ea typeface="나눔스퀘어OTF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latin typeface="나눔스퀘어OTF"/>
                        <a:ea typeface="나눔스퀘어OTF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latin typeface="나눔스퀘어OTF"/>
                        <a:ea typeface="나눔스퀘어OTF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latin typeface="나눔스퀘어OTF"/>
                        <a:ea typeface="나눔스퀘어OTF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latin typeface="나눔스퀘어OTF"/>
                        <a:ea typeface="나눔스퀘어OTF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372486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OTF"/>
                          <a:ea typeface="나눔스퀘어OTF"/>
                        </a:rPr>
                        <a:t>Login /</a:t>
                      </a:r>
                      <a:r>
                        <a:rPr lang="en-US" altLang="ko-KR" sz="1000" baseline="0">
                          <a:solidFill>
                            <a:schemeClr val="tx1"/>
                          </a:solidFill>
                          <a:latin typeface="나눔스퀘어OTF"/>
                          <a:ea typeface="나눔스퀘어OTF"/>
                        </a:rPr>
                        <a:t> SignUp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OTF"/>
                        <a:ea typeface="나눔스퀘어OTF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나눔스퀘어OTF"/>
                          <a:ea typeface="나눔스퀘어OTF"/>
                        </a:rPr>
                        <a:t>로그인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OTF"/>
                          <a:ea typeface="나눔스퀘어OTF"/>
                        </a:rPr>
                        <a:t>/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나눔스퀘어OTF"/>
                          <a:ea typeface="나눔스퀘어OTF"/>
                        </a:rPr>
                        <a:t>회원가입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OTF"/>
                        <a:ea typeface="나눔스퀘어OTF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latin typeface="나눔스퀘어OTF"/>
                        <a:ea typeface="나눔스퀘어OTF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rgbClr val="6ecef5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latin typeface="나눔스퀘어OTF"/>
                        <a:ea typeface="나눔스퀘어OTF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rgbClr val="6ecef5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latin typeface="나눔스퀘어OTF"/>
                        <a:ea typeface="나눔스퀘어OTF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rgbClr val="6ecef5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latin typeface="나눔스퀘어OTF"/>
                        <a:ea typeface="나눔스퀘어OTF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rgbClr val="6ecef5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latin typeface="나눔스퀘어OTF"/>
                        <a:ea typeface="나눔스퀘어OTF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rgbClr val="6ecef5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latin typeface="나눔스퀘어OTF"/>
                        <a:ea typeface="나눔스퀘어OTF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rgbClr val="6ecef5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latin typeface="나눔스퀘어OTF"/>
                        <a:ea typeface="나눔스퀘어OTF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rgbClr val="6ecef5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latin typeface="나눔스퀘어OTF"/>
                        <a:ea typeface="나눔스퀘어OTF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rgbClr val="6ecef5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latin typeface="나눔스퀘어OTF"/>
                        <a:ea typeface="나눔스퀘어OTF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335280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OTF"/>
                          <a:ea typeface="나눔스퀘어OTF"/>
                        </a:rPr>
                        <a:t>Board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OTF"/>
                        <a:ea typeface="나눔스퀘어OTF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나눔스퀘어OTF"/>
                          <a:ea typeface="나눔스퀘어OTF"/>
                        </a:rPr>
                        <a:t>자유 게시판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OTF"/>
                          <a:ea typeface="나눔스퀘어OTF"/>
                        </a:rPr>
                        <a:t>CRUD</a:t>
                      </a:r>
                      <a:r>
                        <a:rPr lang="en-US" altLang="ko-KR" sz="1000" baseline="0">
                          <a:solidFill>
                            <a:schemeClr val="tx1"/>
                          </a:solidFill>
                          <a:latin typeface="나눔스퀘어OTF"/>
                          <a:ea typeface="나눔스퀘어OTF"/>
                        </a:rPr>
                        <a:t> /</a:t>
                      </a:r>
                      <a:br>
                        <a:rPr lang="en-US" altLang="ko-KR" sz="1000" baseline="0">
                          <a:solidFill>
                            <a:schemeClr val="tx1"/>
                          </a:solidFill>
                          <a:latin typeface="나눔스퀘어OTF"/>
                          <a:ea typeface="나눔스퀘어OTF"/>
                        </a:rPr>
                      </a:br>
                      <a:r>
                        <a:rPr lang="ko-KR" altLang="en-US" sz="1000" baseline="0">
                          <a:solidFill>
                            <a:schemeClr val="tx1"/>
                          </a:solidFill>
                          <a:latin typeface="나눔스퀘어OTF"/>
                          <a:ea typeface="나눔스퀘어OTF"/>
                        </a:rPr>
                        <a:t>파일 업로드 및 페이징 기능 추가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OTF"/>
                        <a:ea typeface="나눔스퀘어OTF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latin typeface="나눔스퀘어OTF"/>
                        <a:ea typeface="나눔스퀘어OTF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rgbClr val="6ecef5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latin typeface="나눔스퀘어OTF"/>
                        <a:ea typeface="나눔스퀘어OTF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rgbClr val="6ecef5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latin typeface="나눔스퀘어OTF"/>
                        <a:ea typeface="나눔스퀘어OTF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rgbClr val="6ecef5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latin typeface="나눔스퀘어OTF"/>
                        <a:ea typeface="나눔스퀘어OTF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latin typeface="나눔스퀘어OTF"/>
                        <a:ea typeface="나눔스퀘어OTF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latin typeface="나눔스퀘어OTF"/>
                        <a:ea typeface="나눔스퀘어OTF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latin typeface="나눔스퀘어OTF"/>
                        <a:ea typeface="나눔스퀘어OTF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latin typeface="나눔스퀘어OTF"/>
                        <a:ea typeface="나눔스퀘어OTF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latin typeface="나눔스퀘어OTF"/>
                        <a:ea typeface="나눔스퀘어OTF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335280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OTF"/>
                          <a:ea typeface="나눔스퀘어OTF"/>
                        </a:rPr>
                        <a:t>Search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OTF"/>
                        <a:ea typeface="나눔스퀘어OTF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나눔스퀘어OTF"/>
                          <a:ea typeface="나눔스퀘어OTF"/>
                        </a:rPr>
                        <a:t>주택 실거래가 검색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OTF"/>
                          <a:ea typeface="나눔스퀘어OTF"/>
                        </a:rPr>
                        <a:t>/</a:t>
                      </a:r>
                      <a:br>
                        <a:rPr lang="en-US" altLang="ko-KR" sz="1000">
                          <a:solidFill>
                            <a:schemeClr val="tx1"/>
                          </a:solidFill>
                          <a:latin typeface="나눔스퀘어OTF"/>
                          <a:ea typeface="나눔스퀘어OTF"/>
                        </a:rPr>
                      </a:b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나눔스퀘어OTF"/>
                          <a:ea typeface="나눔스퀘어OTF"/>
                        </a:rPr>
                        <a:t>주택 실거래가 결과데이터 가공</a:t>
                      </a:r>
                      <a:endParaRPr lang="en-US" altLang="ko-KR" sz="1000">
                        <a:solidFill>
                          <a:schemeClr val="tx1"/>
                        </a:solidFill>
                        <a:latin typeface="나눔스퀘어OTF"/>
                        <a:ea typeface="나눔스퀘어OTF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latin typeface="나눔스퀘어OTF"/>
                        <a:ea typeface="나눔스퀘어OTF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latin typeface="나눔스퀘어OTF"/>
                        <a:ea typeface="나눔스퀘어OTF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latin typeface="나눔스퀘어OTF"/>
                        <a:ea typeface="나눔스퀘어OTF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rgbClr val="6ecef5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latin typeface="나눔스퀘어OTF"/>
                        <a:ea typeface="나눔스퀘어OTF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rgbClr val="6ecef5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latin typeface="나눔스퀘어OTF"/>
                        <a:ea typeface="나눔스퀘어OTF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rgbClr val="6ecef5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latin typeface="나눔스퀘어OTF"/>
                        <a:ea typeface="나눔스퀘어OTF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rgbClr val="6ecef5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latin typeface="나눔스퀘어OTF"/>
                        <a:ea typeface="나눔스퀘어OTF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latin typeface="나눔스퀘어OTF"/>
                        <a:ea typeface="나눔스퀘어OTF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latin typeface="나눔스퀘어OTF"/>
                        <a:ea typeface="나눔스퀘어OTF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335280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스퀘어OTF"/>
                          <a:ea typeface="나눔스퀘어OTF"/>
                        </a:rPr>
                        <a:t>Chatbot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OTF"/>
                        <a:ea typeface="나눔스퀘어OTF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나눔스퀘어OTF"/>
                          <a:ea typeface="나눔스퀘어OTF"/>
                        </a:rPr>
                        <a:t>챗봇</a:t>
                      </a:r>
                      <a:r>
                        <a:rPr lang="ko-KR" altLang="en-US" sz="1000" baseline="0">
                          <a:solidFill>
                            <a:schemeClr val="tx1"/>
                          </a:solidFill>
                          <a:latin typeface="나눔스퀘어OTF"/>
                          <a:ea typeface="나눔스퀘어OTF"/>
                        </a:rPr>
                        <a:t> 환경 구축 </a:t>
                      </a:r>
                      <a:r>
                        <a:rPr lang="en-US" altLang="ko-KR" sz="1000" baseline="0">
                          <a:solidFill>
                            <a:schemeClr val="tx1"/>
                          </a:solidFill>
                          <a:latin typeface="나눔스퀘어OTF"/>
                          <a:ea typeface="나눔스퀘어OTF"/>
                        </a:rPr>
                        <a:t>/</a:t>
                      </a:r>
                      <a:endParaRPr lang="en-US" altLang="ko-KR" sz="1000" baseline="0">
                        <a:solidFill>
                          <a:schemeClr val="tx1"/>
                        </a:solidFill>
                        <a:latin typeface="나눔스퀘어OTF"/>
                        <a:ea typeface="나눔스퀘어OTF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000" baseline="0">
                          <a:solidFill>
                            <a:schemeClr val="tx1"/>
                          </a:solidFill>
                          <a:latin typeface="나눔스퀘어OTF"/>
                          <a:ea typeface="나눔스퀘어OTF"/>
                        </a:rPr>
                        <a:t>챗봇 기능 구현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OTF"/>
                        <a:ea typeface="나눔스퀘어OTF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latin typeface="나눔스퀘어OTF"/>
                        <a:ea typeface="나눔스퀘어OTF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latin typeface="나눔스퀘어OTF"/>
                        <a:ea typeface="나눔스퀘어OTF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latin typeface="나눔스퀘어OTF"/>
                        <a:ea typeface="나눔스퀘어OTF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latin typeface="나눔스퀘어OTF"/>
                        <a:ea typeface="나눔스퀘어OTF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latin typeface="나눔스퀘어OTF"/>
                        <a:ea typeface="나눔스퀘어OTF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latin typeface="나눔스퀘어OTF"/>
                        <a:ea typeface="나눔스퀘어OTF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rgbClr val="6ecef5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latin typeface="나눔스퀘어OTF"/>
                        <a:ea typeface="나눔스퀘어OTF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rgbClr val="6ecef5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latin typeface="나눔스퀘어OTF"/>
                        <a:ea typeface="나눔스퀘어OTF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rgbClr val="6ecef5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latin typeface="나눔스퀘어OTF"/>
                        <a:ea typeface="나눔스퀘어OTF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6ece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 rot="0">
            <a:off x="488950" y="1016214"/>
            <a:ext cx="11214100" cy="5742215"/>
            <a:chOff x="488950" y="1016000"/>
            <a:chExt cx="11214100" cy="5742215"/>
          </a:xfrm>
        </p:grpSpPr>
        <p:sp>
          <p:nvSpPr>
            <p:cNvPr id="55" name="직사각형 54"/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각 삼각형 55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각 삼각형 56"/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084513" y="308143"/>
            <a:ext cx="6096000" cy="4519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400" ker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프로젝트 소개</a:t>
            </a:r>
            <a:endParaRPr lang="en-US" altLang="ko-KR" sz="2400" kern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9986010" y="1919011"/>
            <a:ext cx="12305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65000"/>
                    <a:lumOff val="35000"/>
                  </a:prstClr>
                </a:solidFill>
                <a:latin typeface="나눔스퀘어OTF ExtraBold"/>
                <a:ea typeface="나눔스퀘어OTF ExtraBold"/>
              </a:rPr>
              <a:t>FRONT-END</a:t>
            </a:r>
            <a:endParaRPr lang="en-US" altLang="ko-KR" sz="1400" b="1">
              <a:solidFill>
                <a:prstClr val="black">
                  <a:lumMod val="65000"/>
                  <a:lumOff val="35000"/>
                </a:prstClr>
              </a:solidFill>
              <a:latin typeface="나눔스퀘어OTF ExtraBold"/>
              <a:ea typeface="나눔스퀘어OTF ExtraBold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9986010" y="3072839"/>
            <a:ext cx="113750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65000"/>
                    <a:lumOff val="35000"/>
                  </a:prstClr>
                </a:solidFill>
                <a:latin typeface="나눔스퀘어OTF ExtraBold"/>
                <a:ea typeface="나눔스퀘어OTF ExtraBold"/>
              </a:rPr>
              <a:t>BACK-END</a:t>
            </a:r>
            <a:endParaRPr lang="en-US" altLang="ko-KR" sz="1400" b="1">
              <a:solidFill>
                <a:prstClr val="black">
                  <a:lumMod val="65000"/>
                  <a:lumOff val="35000"/>
                </a:prstClr>
              </a:solidFill>
              <a:latin typeface="나눔스퀘어OTF ExtraBold"/>
              <a:ea typeface="나눔스퀘어OTF ExtraBold"/>
            </a:endParaRPr>
          </a:p>
        </p:txBody>
      </p:sp>
      <p:cxnSp>
        <p:nvCxnSpPr>
          <p:cNvPr id="96" name="직선 연결선 95"/>
          <p:cNvCxnSpPr/>
          <p:nvPr/>
        </p:nvCxnSpPr>
        <p:spPr>
          <a:xfrm flipH="1">
            <a:off x="4445455" y="4567009"/>
            <a:ext cx="22413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618559" y="1216474"/>
            <a:ext cx="2334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나눔스퀘어_ac ExtraBold"/>
                <a:ea typeface="나눔스퀘어_ac ExtraBold"/>
              </a:rPr>
              <a:t>아키텍처 다이어그램</a:t>
            </a:r>
            <a:endParaRPr lang="ko-KR" altLang="en-US">
              <a:latin typeface="나눔스퀘어_ac ExtraBold"/>
              <a:ea typeface="나눔스퀘어_ac ExtraBold"/>
            </a:endParaRPr>
          </a:p>
        </p:txBody>
      </p:sp>
      <p:pic>
        <p:nvPicPr>
          <p:cNvPr id="26" name="Picture 9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916162" y="1761312"/>
            <a:ext cx="1596753" cy="71614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3" name="직사각형 82"/>
          <p:cNvSpPr/>
          <p:nvPr/>
        </p:nvSpPr>
        <p:spPr>
          <a:xfrm>
            <a:off x="9957435" y="4226667"/>
            <a:ext cx="119756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65000"/>
                    <a:lumOff val="35000"/>
                  </a:prstClr>
                </a:solidFill>
                <a:latin typeface="나눔스퀘어OTF ExtraBold"/>
                <a:ea typeface="나눔스퀘어OTF ExtraBold"/>
              </a:rPr>
              <a:t>DATA BASE</a:t>
            </a:r>
            <a:endParaRPr lang="en-US" altLang="ko-KR" sz="1400" b="1">
              <a:solidFill>
                <a:prstClr val="black">
                  <a:lumMod val="65000"/>
                  <a:lumOff val="35000"/>
                </a:prstClr>
              </a:solidFill>
              <a:latin typeface="나눔스퀘어OTF ExtraBold"/>
              <a:ea typeface="나눔스퀘어OTF Extra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95157" y="3299857"/>
            <a:ext cx="676369" cy="704948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5708230" y="3709661"/>
            <a:ext cx="978567" cy="3512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4999289" y="2974241"/>
            <a:ext cx="925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altLang="ko-KR" sz="1200" b="1">
                <a:solidFill>
                  <a:prstClr val="black">
                    <a:lumMod val="65000"/>
                    <a:lumOff val="35000"/>
                  </a:prstClr>
                </a:solidFill>
                <a:latin typeface="나눔스퀘어OTF ExtraBold"/>
                <a:ea typeface="나눔스퀘어OTF ExtraBold"/>
              </a:rPr>
              <a:t>ssafy_vue</a:t>
            </a:r>
            <a:endParaRPr lang="en-US" altLang="ko-KR" sz="1200" b="1">
              <a:solidFill>
                <a:prstClr val="black">
                  <a:lumMod val="65000"/>
                  <a:lumOff val="35000"/>
                </a:prstClr>
              </a:solidFill>
              <a:latin typeface="나눔스퀘어OTF ExtraBold"/>
              <a:ea typeface="나눔스퀘어OTF ExtraBol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75129" y="3861509"/>
            <a:ext cx="2570326" cy="164924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690100" y="1672096"/>
            <a:ext cx="3092725" cy="43945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84" name="그룹 1007"/>
          <p:cNvGrpSpPr/>
          <p:nvPr/>
        </p:nvGrpSpPr>
        <p:grpSpPr>
          <a:xfrm rot="0">
            <a:off x="8704606" y="1699428"/>
            <a:ext cx="840320" cy="809380"/>
            <a:chOff x="3514405" y="3979360"/>
            <a:chExt cx="1487468" cy="1487468"/>
          </a:xfrm>
        </p:grpSpPr>
        <p:pic>
          <p:nvPicPr>
            <p:cNvPr id="85" name="Object 22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514405" y="3979360"/>
              <a:ext cx="1487468" cy="1487468"/>
            </a:xfrm>
            <a:prstGeom prst="rect">
              <a:avLst/>
            </a:prstGeom>
          </p:spPr>
        </p:pic>
      </p:grpSp>
      <p:grpSp>
        <p:nvGrpSpPr>
          <p:cNvPr id="88" name="그룹 1005"/>
          <p:cNvGrpSpPr/>
          <p:nvPr/>
        </p:nvGrpSpPr>
        <p:grpSpPr>
          <a:xfrm rot="0">
            <a:off x="7667081" y="4060924"/>
            <a:ext cx="1068830" cy="581241"/>
            <a:chOff x="14036520" y="3866535"/>
            <a:chExt cx="3117286" cy="1619527"/>
          </a:xfrm>
        </p:grpSpPr>
        <p:pic>
          <p:nvPicPr>
            <p:cNvPr id="89" name="Object 1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4036520" y="3866535"/>
              <a:ext cx="3117286" cy="1619527"/>
            </a:xfrm>
            <a:prstGeom prst="rect">
              <a:avLst/>
            </a:prstGeom>
          </p:spPr>
        </p:pic>
      </p:grpSp>
      <p:pic>
        <p:nvPicPr>
          <p:cNvPr id="90" name="Object 1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239878" y="3271937"/>
            <a:ext cx="1908052" cy="78993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506075" y="2578302"/>
            <a:ext cx="1390844" cy="714475"/>
          </a:xfrm>
          <a:prstGeom prst="rect">
            <a:avLst/>
          </a:prstGeom>
        </p:spPr>
      </p:pic>
      <p:cxnSp>
        <p:nvCxnSpPr>
          <p:cNvPr id="19" name="직선 연결선 18"/>
          <p:cNvCxnSpPr/>
          <p:nvPr/>
        </p:nvCxnSpPr>
        <p:spPr>
          <a:xfrm>
            <a:off x="6686797" y="4759637"/>
            <a:ext cx="3092725" cy="105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618720" y="4820916"/>
            <a:ext cx="1150368" cy="539235"/>
          </a:xfrm>
          <a:prstGeom prst="rect">
            <a:avLst/>
          </a:prstGeom>
        </p:spPr>
      </p:pic>
      <p:cxnSp>
        <p:nvCxnSpPr>
          <p:cNvPr id="52" name="직선 연결선 51"/>
          <p:cNvCxnSpPr/>
          <p:nvPr/>
        </p:nvCxnSpPr>
        <p:spPr>
          <a:xfrm>
            <a:off x="6693616" y="5375219"/>
            <a:ext cx="3092725" cy="105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296494" y="5449450"/>
            <a:ext cx="1810003" cy="495369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5261610" y="4206476"/>
            <a:ext cx="568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altLang="ko-KR" sz="1200" b="1" i="1">
                <a:solidFill>
                  <a:prstClr val="black">
                    <a:lumMod val="65000"/>
                    <a:lumOff val="35000"/>
                  </a:prstClr>
                </a:solidFill>
                <a:latin typeface="나눔스퀘어OTF ExtraBold"/>
                <a:ea typeface="나눔스퀘어OTF ExtraBold"/>
              </a:rPr>
              <a:t>https</a:t>
            </a:r>
            <a:endParaRPr lang="en-US" altLang="ko-KR" sz="1200" b="1" i="1">
              <a:solidFill>
                <a:prstClr val="black">
                  <a:lumMod val="65000"/>
                  <a:lumOff val="35000"/>
                </a:prstClr>
              </a:solidFill>
              <a:latin typeface="나눔스퀘어OTF ExtraBold"/>
              <a:ea typeface="나눔스퀘어OTF ExtraBold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7566544" y="1262599"/>
            <a:ext cx="131478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altLang="ko-KR" sz="1400" b="1">
                <a:latin typeface="나눔스퀘어OTF ExtraBold"/>
                <a:ea typeface="나눔스퀘어OTF ExtraBold"/>
              </a:rPr>
              <a:t>Happy House</a:t>
            </a:r>
            <a:endParaRPr lang="en-US" altLang="ko-KR" sz="1400" b="1">
              <a:latin typeface="나눔스퀘어OTF ExtraBold"/>
              <a:ea typeface="나눔스퀘어OTF ExtraBold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 flipH="1">
            <a:off x="4285398" y="2334509"/>
            <a:ext cx="2392176" cy="5223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785571" y="2424964"/>
            <a:ext cx="1390844" cy="428685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3302479" y="2405856"/>
            <a:ext cx="857370" cy="476316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1665480" y="2289930"/>
            <a:ext cx="2625737" cy="1127438"/>
          </a:xfrm>
          <a:prstGeom prst="roundRect">
            <a:avLst>
              <a:gd name="adj" fmla="val 16667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784860" y="2610437"/>
            <a:ext cx="836674" cy="3594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altLang="ko-KR" sz="1200" b="1">
                <a:solidFill>
                  <a:prstClr val="black">
                    <a:lumMod val="65000"/>
                    <a:lumOff val="35000"/>
                  </a:prstClr>
                </a:solidFill>
                <a:latin typeface="나눔스퀘어OTF ExtraBold"/>
                <a:ea typeface="나눔스퀘어OTF ExtraBold"/>
              </a:rPr>
              <a:t>OpenAPI</a:t>
            </a:r>
            <a:endParaRPr lang="en-US" altLang="ko-KR" sz="1200" b="1">
              <a:solidFill>
                <a:prstClr val="black">
                  <a:lumMod val="65000"/>
                  <a:lumOff val="35000"/>
                </a:prstClr>
              </a:solidFill>
              <a:latin typeface="나눔스퀘어OTF ExtraBold"/>
              <a:ea typeface="나눔스퀘어OTF ExtraBold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84513" y="2974241"/>
            <a:ext cx="217966" cy="175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2407826" y="2939222"/>
            <a:ext cx="1119057" cy="388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764</ep:Words>
  <ep:PresentationFormat>와이드스크린</ep:PresentationFormat>
  <ep:Paragraphs>207</ep:Paragraphs>
  <ep:Slides>25</ep:Slides>
  <ep:Notes>6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ep:HeadingPairs>
  <ep:TitlesOfParts>
    <vt:vector size="26" baseType="lpstr">
      <vt:lpstr>1_Office 테마</vt:lpstr>
      <vt:lpstr>PowerPoint 프레젠테이션</vt:lpstr>
      <vt:lpstr>슬라이드 2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2020-03-10T04:01:35.000</dcterms:created>
  <dc:creator>조현석</dc:creator>
  <cp:lastModifiedBy>kangSuzy</cp:lastModifiedBy>
  <dcterms:modified xsi:type="dcterms:W3CDTF">2022-11-24T12:53:10.203</dcterms:modified>
  <cp:revision>217</cp:revision>
  <dc:title>PowerPoint 프레젠테이션</dc:title>
  <cp:version>0906.0100.01</cp:version>
</cp:coreProperties>
</file>